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7" r:id="rId1"/>
  </p:sldMasterIdLst>
  <p:notesMasterIdLst>
    <p:notesMasterId r:id="rId14"/>
  </p:notesMasterIdLst>
  <p:sldIdLst>
    <p:sldId id="256" r:id="rId2"/>
    <p:sldId id="259" r:id="rId3"/>
    <p:sldId id="263" r:id="rId4"/>
    <p:sldId id="257" r:id="rId5"/>
    <p:sldId id="267" r:id="rId6"/>
    <p:sldId id="264" r:id="rId7"/>
    <p:sldId id="265" r:id="rId8"/>
    <p:sldId id="260" r:id="rId9"/>
    <p:sldId id="261" r:id="rId10"/>
    <p:sldId id="268" r:id="rId11"/>
    <p:sldId id="258" r:id="rId12"/>
    <p:sldId id="266" r:id="rId13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3" autoAdjust="0"/>
    <p:restoredTop sz="94660"/>
  </p:normalViewPr>
  <p:slideViewPr>
    <p:cSldViewPr snapToGrid="0">
      <p:cViewPr varScale="1">
        <p:scale>
          <a:sx n="84" d="100"/>
          <a:sy n="84" d="100"/>
        </p:scale>
        <p:origin x="8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75356D-021C-4A62-9DCA-6A8A1A77325D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83B0D1-1FCD-4336-B373-1D53E4E398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5201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Peter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83B0D1-1FCD-4336-B373-1D53E4E3989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2665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Peter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83B0D1-1FCD-4336-B373-1D53E4E3989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47383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Sophie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83B0D1-1FCD-4336-B373-1D53E4E39895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13445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Sophie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83B0D1-1FCD-4336-B373-1D53E4E39895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32434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Sophie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83B0D1-1FCD-4336-B373-1D53E4E39895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93123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GRace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83B0D1-1FCD-4336-B373-1D53E4E39895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69942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Grace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83B0D1-1FCD-4336-B373-1D53E4E39895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7184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Grace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83B0D1-1FCD-4336-B373-1D53E4E39895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08567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Peter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83B0D1-1FCD-4336-B373-1D53E4E39895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8184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Peter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83B0D1-1FCD-4336-B373-1D53E4E39895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5200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Peter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83B0D1-1FCD-4336-B373-1D53E4E39895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2879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83B0D1-1FCD-4336-B373-1D53E4E39895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6307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3BFE1-88FD-4DF7-AF53-21D9FA3168EA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A34BD-7562-40F0-B9A3-AFE689E583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22955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3BFE1-88FD-4DF7-AF53-21D9FA3168EA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A34BD-7562-40F0-B9A3-AFE689E583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7004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3BFE1-88FD-4DF7-AF53-21D9FA3168EA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A34BD-7562-40F0-B9A3-AFE689E583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78897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3BFE1-88FD-4DF7-AF53-21D9FA3168EA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A34BD-7562-40F0-B9A3-AFE689E583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15736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3BFE1-88FD-4DF7-AF53-21D9FA3168EA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A34BD-7562-40F0-B9A3-AFE689E583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0891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3BFE1-88FD-4DF7-AF53-21D9FA3168EA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A34BD-7562-40F0-B9A3-AFE689E583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12507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3BFE1-88FD-4DF7-AF53-21D9FA3168EA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A34BD-7562-40F0-B9A3-AFE689E583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7925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3BFE1-88FD-4DF7-AF53-21D9FA3168EA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A34BD-7562-40F0-B9A3-AFE689E583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42421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3BFE1-88FD-4DF7-AF53-21D9FA3168EA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A34BD-7562-40F0-B9A3-AFE689E583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992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3BFE1-88FD-4DF7-AF53-21D9FA3168EA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A34BD-7562-40F0-B9A3-AFE689E583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3931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3BFE1-88FD-4DF7-AF53-21D9FA3168EA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A34BD-7562-40F0-B9A3-AFE689E583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97812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3BFE1-88FD-4DF7-AF53-21D9FA3168EA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A34BD-7562-40F0-B9A3-AFE689E583D3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768494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3BFE1-88FD-4DF7-AF53-21D9FA3168EA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A34BD-7562-40F0-B9A3-AFE689E583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29984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3BFE1-88FD-4DF7-AF53-21D9FA3168EA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A34BD-7562-40F0-B9A3-AFE689E583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7854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3BFE1-88FD-4DF7-AF53-21D9FA3168EA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A34BD-7562-40F0-B9A3-AFE689E583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6770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3BFE1-88FD-4DF7-AF53-21D9FA3168EA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A34BD-7562-40F0-B9A3-AFE689E583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2530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3BFE1-88FD-4DF7-AF53-21D9FA3168EA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A34BD-7562-40F0-B9A3-AFE689E583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265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B373BFE1-88FD-4DF7-AF53-21D9FA3168EA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273A34BD-7562-40F0-B9A3-AFE689E583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55711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88" r:id="rId1"/>
    <p:sldLayoutId id="2147483789" r:id="rId2"/>
    <p:sldLayoutId id="2147483790" r:id="rId3"/>
    <p:sldLayoutId id="2147483791" r:id="rId4"/>
    <p:sldLayoutId id="2147483792" r:id="rId5"/>
    <p:sldLayoutId id="2147483793" r:id="rId6"/>
    <p:sldLayoutId id="2147483794" r:id="rId7"/>
    <p:sldLayoutId id="2147483795" r:id="rId8"/>
    <p:sldLayoutId id="2147483796" r:id="rId9"/>
    <p:sldLayoutId id="2147483797" r:id="rId10"/>
    <p:sldLayoutId id="2147483798" r:id="rId11"/>
    <p:sldLayoutId id="2147483799" r:id="rId12"/>
    <p:sldLayoutId id="2147483800" r:id="rId13"/>
    <p:sldLayoutId id="2147483801" r:id="rId14"/>
    <p:sldLayoutId id="2147483802" r:id="rId15"/>
    <p:sldLayoutId id="2147483803" r:id="rId16"/>
    <p:sldLayoutId id="2147483804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pgl.co.uk/en-gb/school-trips/primary-schools/centres/liddington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pgl.co.uk/en-gb/school-trips/primary-schools/centres/liddington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schoolsandgroups.pgl.co.uk/centres/liddington/#activities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hazel@redoaks.org.uk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beech@redoaks.org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51127" y="2122633"/>
            <a:ext cx="7766936" cy="1646302"/>
          </a:xfrm>
        </p:spPr>
        <p:txBody>
          <a:bodyPr/>
          <a:lstStyle/>
          <a:p>
            <a:r>
              <a:rPr lang="en-GB" dirty="0">
                <a:solidFill>
                  <a:srgbClr val="FFFF00"/>
                </a:solidFill>
                <a:latin typeface="Adamsky SF" pitchFamily="2" charset="0"/>
              </a:rPr>
              <a:t>PGL- Liddington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2150" y="4050833"/>
            <a:ext cx="9744890" cy="1096899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rgbClr val="FFFF00"/>
                </a:solidFill>
                <a:latin typeface="+mn-lt"/>
              </a:rPr>
              <a:t>Wednesday </a:t>
            </a:r>
            <a:r>
              <a:rPr lang="en-GB" dirty="0">
                <a:solidFill>
                  <a:srgbClr val="FFFF00"/>
                </a:solidFill>
                <a:latin typeface="+mn-lt"/>
              </a:rPr>
              <a:t>18</a:t>
            </a:r>
            <a:r>
              <a:rPr lang="en-GB" sz="3200" baseline="30000" dirty="0">
                <a:solidFill>
                  <a:srgbClr val="FFFF00"/>
                </a:solidFill>
                <a:latin typeface="+mn-lt"/>
              </a:rPr>
              <a:t>th</a:t>
            </a:r>
            <a:r>
              <a:rPr lang="en-GB" sz="3200" dirty="0">
                <a:solidFill>
                  <a:srgbClr val="FFFF00"/>
                </a:solidFill>
                <a:latin typeface="+mn-lt"/>
              </a:rPr>
              <a:t> March 2026 - Friday 20</a:t>
            </a:r>
            <a:r>
              <a:rPr lang="en-GB" sz="3200" baseline="30000" dirty="0">
                <a:solidFill>
                  <a:srgbClr val="FFFF00"/>
                </a:solidFill>
                <a:latin typeface="+mn-lt"/>
              </a:rPr>
              <a:t>th</a:t>
            </a:r>
            <a:r>
              <a:rPr lang="en-GB" sz="3200" dirty="0">
                <a:solidFill>
                  <a:srgbClr val="FFFF00"/>
                </a:solidFill>
                <a:latin typeface="+mn-lt"/>
              </a:rPr>
              <a:t> March 2026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E54DB99-6000-49F3-ADCE-62BCEA3ED4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foregroundMark x1="50162" y1="54894" x2="50162" y2="54894"/>
                        <a14:foregroundMark x1="45730" y1="37428" x2="45730" y2="37428"/>
                        <a14:foregroundMark x1="41405" y1="40307" x2="41405" y2="40307"/>
                        <a14:foregroundMark x1="33622" y1="44914" x2="33622" y2="44914"/>
                        <a14:backgroundMark x1="42811" y1="26488" x2="42811" y2="2648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91172" y="-768059"/>
            <a:ext cx="4631736" cy="2608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1746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FF00"/>
                </a:solidFill>
                <a:latin typeface="Adamsky SF" pitchFamily="2" charset="0"/>
              </a:rPr>
              <a:t>PGL- Liddington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62BA7F9A-5BB3-4EF2-B13F-838F914284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7388" y="1690688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BCD004C-B065-4F6A-83E3-7440609C55D9}"/>
              </a:ext>
            </a:extLst>
          </p:cNvPr>
          <p:cNvSpPr/>
          <p:nvPr/>
        </p:nvSpPr>
        <p:spPr>
          <a:xfrm>
            <a:off x="1143000" y="2079555"/>
            <a:ext cx="696032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solidFill>
                  <a:srgbClr val="FFFF0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Liddington Adventure Centre, Wiltshire - Primary School Trips (pgl.co.uk)</a:t>
            </a:r>
            <a:endParaRPr lang="en-GB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51907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FF00"/>
                </a:solidFill>
                <a:latin typeface="Adamsky SF" pitchFamily="2" charset="0"/>
              </a:rPr>
              <a:t>PGL- Liddington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082" y="1828800"/>
            <a:ext cx="9968895" cy="3742661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00"/>
                </a:solidFill>
                <a:latin typeface="Adamsky SF" pitchFamily="2" charset="0"/>
              </a:rPr>
              <a:t>Children are supervised by Red Oaks staff throughout the day and available to children where necessary overnight. </a:t>
            </a:r>
          </a:p>
          <a:p>
            <a:r>
              <a:rPr lang="en-GB" dirty="0">
                <a:solidFill>
                  <a:srgbClr val="FFFF00"/>
                </a:solidFill>
                <a:latin typeface="Adamsky SF" pitchFamily="2" charset="0"/>
              </a:rPr>
              <a:t>Children are kept engaged and active as much as possible throughout the day!</a:t>
            </a:r>
          </a:p>
          <a:p>
            <a:r>
              <a:rPr lang="en-GB" dirty="0">
                <a:solidFill>
                  <a:srgbClr val="FFFF00"/>
                </a:solidFill>
                <a:latin typeface="Adamsky SF" pitchFamily="2" charset="0"/>
              </a:rPr>
              <a:t>Contact- regular updates and photos posted on the year 5 page on Class Dojo. Emergency contacts where necessary.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62BA7F9A-5BB3-4EF2-B13F-838F914284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4623" y="4331426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BCD004C-B065-4F6A-83E3-7440609C55D9}"/>
              </a:ext>
            </a:extLst>
          </p:cNvPr>
          <p:cNvSpPr/>
          <p:nvPr/>
        </p:nvSpPr>
        <p:spPr>
          <a:xfrm>
            <a:off x="838200" y="5167312"/>
            <a:ext cx="696032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solidFill>
                  <a:srgbClr val="FFFF0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Liddington Adventure Centre, Wiltshire - Primary School Trips (pgl.co.uk)</a:t>
            </a:r>
            <a:endParaRPr lang="en-GB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6714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998539"/>
            <a:ext cx="11131489" cy="473551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r>
              <a:rPr lang="en-GB" sz="3200" dirty="0">
                <a:solidFill>
                  <a:srgbClr val="FFFF00"/>
                </a:solidFill>
                <a:latin typeface="Adamsky SF" pitchFamily="2" charset="0"/>
              </a:rPr>
              <a:t>We will be leaving Red Oaks at 11am to arrive at PGL </a:t>
            </a:r>
            <a:r>
              <a:rPr lang="en-GB" sz="3200" dirty="0" err="1">
                <a:solidFill>
                  <a:srgbClr val="FFFF00"/>
                </a:solidFill>
                <a:latin typeface="Adamsky SF" pitchFamily="2" charset="0"/>
              </a:rPr>
              <a:t>Liddington</a:t>
            </a:r>
            <a:r>
              <a:rPr lang="en-GB" sz="3200" dirty="0">
                <a:solidFill>
                  <a:srgbClr val="FFFF00"/>
                </a:solidFill>
                <a:latin typeface="Adamsky SF" pitchFamily="2" charset="0"/>
              </a:rPr>
              <a:t> for 12noon. </a:t>
            </a:r>
          </a:p>
          <a:p>
            <a:endParaRPr lang="en-GB" sz="3200" dirty="0">
              <a:solidFill>
                <a:srgbClr val="FFFF00"/>
              </a:solidFill>
              <a:latin typeface="Adamsky SF" pitchFamily="2" charset="0"/>
            </a:endParaRPr>
          </a:p>
          <a:p>
            <a:r>
              <a:rPr lang="en-GB" sz="3200" dirty="0">
                <a:solidFill>
                  <a:srgbClr val="FFFF00"/>
                </a:solidFill>
                <a:latin typeface="Adamsky SF" pitchFamily="2" charset="0"/>
              </a:rPr>
              <a:t>All children will need to bring a packed lunch in a disposable bag for this meal.</a:t>
            </a:r>
          </a:p>
          <a:p>
            <a:endParaRPr lang="en-GB" sz="3200" dirty="0">
              <a:solidFill>
                <a:srgbClr val="FFFF00"/>
              </a:solidFill>
              <a:latin typeface="Adamsky SF" pitchFamily="2" charset="0"/>
            </a:endParaRPr>
          </a:p>
          <a:p>
            <a:r>
              <a:rPr lang="en-GB" sz="3200" dirty="0">
                <a:solidFill>
                  <a:srgbClr val="FFFF00"/>
                </a:solidFill>
                <a:latin typeface="Adamsky SF" pitchFamily="2" charset="0"/>
              </a:rPr>
              <a:t>We will return to Red Oaks on Friday at about 2:30pm and children will be picked up from the hall from 2:45pm.</a:t>
            </a:r>
          </a:p>
          <a:p>
            <a:endParaRPr lang="en-GB" sz="3200" dirty="0">
              <a:solidFill>
                <a:srgbClr val="FFFF00"/>
              </a:solidFill>
              <a:latin typeface="Adamsky SF" pitchFamily="2" charset="0"/>
            </a:endParaRPr>
          </a:p>
          <a:p>
            <a:endParaRPr lang="en-GB" sz="3200" dirty="0">
              <a:solidFill>
                <a:srgbClr val="FFFF00"/>
              </a:solidFill>
              <a:latin typeface="Adamsky SF" pitchFamily="2" charset="0"/>
              <a:sym typeface="Wingdings" panose="05000000000000000000" pitchFamily="2" charset="2"/>
            </a:endParaRPr>
          </a:p>
          <a:p>
            <a:endParaRPr lang="en-GB" sz="3200" dirty="0">
              <a:solidFill>
                <a:srgbClr val="FFFF00"/>
              </a:solidFill>
              <a:latin typeface="Adamsky SF" pitchFamily="2" charset="0"/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10469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582706"/>
            <a:ext cx="11131489" cy="5844989"/>
          </a:xfrm>
        </p:spPr>
        <p:txBody>
          <a:bodyPr>
            <a:normAutofit fontScale="92500" lnSpcReduction="10000"/>
          </a:bodyPr>
          <a:lstStyle/>
          <a:p>
            <a:r>
              <a:rPr lang="en-GB" sz="3600" b="1" dirty="0">
                <a:solidFill>
                  <a:srgbClr val="FFFF00"/>
                </a:solidFill>
                <a:latin typeface="Adamsky SF" pitchFamily="2" charset="0"/>
              </a:rPr>
              <a:t>Essentials:</a:t>
            </a:r>
          </a:p>
          <a:p>
            <a:r>
              <a:rPr lang="en-GB" sz="3600" dirty="0">
                <a:solidFill>
                  <a:srgbClr val="FFFF00"/>
                </a:solidFill>
                <a:latin typeface="Adamsky SF" pitchFamily="2" charset="0"/>
              </a:rPr>
              <a:t>Water bottle (labelled)</a:t>
            </a:r>
          </a:p>
          <a:p>
            <a:endParaRPr lang="en-GB" sz="3600" dirty="0">
              <a:solidFill>
                <a:srgbClr val="FFFF00"/>
              </a:solidFill>
              <a:latin typeface="Adamsky SF" pitchFamily="2" charset="0"/>
            </a:endParaRPr>
          </a:p>
          <a:p>
            <a:r>
              <a:rPr lang="en-GB" sz="3600" dirty="0">
                <a:solidFill>
                  <a:srgbClr val="FFFF00"/>
                </a:solidFill>
                <a:latin typeface="Adamsky SF" pitchFamily="2" charset="0"/>
              </a:rPr>
              <a:t>Bedding – sleeping bag and pillow are perfect</a:t>
            </a:r>
          </a:p>
          <a:p>
            <a:pPr marL="0" indent="0">
              <a:buNone/>
            </a:pPr>
            <a:endParaRPr lang="en-GB" sz="3600" dirty="0">
              <a:solidFill>
                <a:srgbClr val="FFFF00"/>
              </a:solidFill>
              <a:latin typeface="Adamsky SF" pitchFamily="2" charset="0"/>
            </a:endParaRPr>
          </a:p>
          <a:p>
            <a:r>
              <a:rPr lang="en-GB" sz="3600" dirty="0">
                <a:solidFill>
                  <a:srgbClr val="FFFF00"/>
                </a:solidFill>
                <a:latin typeface="Adamsky SF" pitchFamily="2" charset="0"/>
              </a:rPr>
              <a:t>Children to pack with you please! Include contents list for repacking on Friday!</a:t>
            </a:r>
          </a:p>
          <a:p>
            <a:pPr marL="0" indent="0">
              <a:buNone/>
            </a:pPr>
            <a:endParaRPr lang="en-GB" sz="3600" dirty="0">
              <a:solidFill>
                <a:srgbClr val="FFFF00"/>
              </a:solidFill>
              <a:latin typeface="Adamsky SF" pitchFamily="2" charset="0"/>
            </a:endParaRPr>
          </a:p>
          <a:p>
            <a:r>
              <a:rPr lang="en-GB" sz="3600" dirty="0">
                <a:solidFill>
                  <a:srgbClr val="FFFF00"/>
                </a:solidFill>
                <a:latin typeface="Adamsky SF" pitchFamily="2" charset="0"/>
                <a:sym typeface="Wingdings" panose="05000000000000000000" pitchFamily="2" charset="2"/>
              </a:rPr>
              <a:t>Avoid new, white, expensive clothing</a:t>
            </a:r>
          </a:p>
          <a:p>
            <a:pPr marL="0" indent="0">
              <a:buNone/>
            </a:pPr>
            <a:endParaRPr lang="en-GB" sz="3600" dirty="0">
              <a:solidFill>
                <a:srgbClr val="FFFF00"/>
              </a:solidFill>
              <a:latin typeface="Adamsky SF" pitchFamily="2" charset="0"/>
              <a:sym typeface="Wingdings" panose="05000000000000000000" pitchFamily="2" charset="2"/>
            </a:endParaRPr>
          </a:p>
          <a:p>
            <a:r>
              <a:rPr lang="en-GB" sz="3600" dirty="0">
                <a:solidFill>
                  <a:srgbClr val="FFFF00"/>
                </a:solidFill>
                <a:latin typeface="Adamsky SF" pitchFamily="2" charset="0"/>
                <a:sym typeface="Wingdings" panose="05000000000000000000" pitchFamily="2" charset="2"/>
              </a:rPr>
              <a:t>Name EVERYTHING!</a:t>
            </a:r>
          </a:p>
          <a:p>
            <a:endParaRPr lang="en-GB" sz="3200" dirty="0">
              <a:solidFill>
                <a:srgbClr val="FFFF00"/>
              </a:solidFill>
              <a:latin typeface="Adamsky SF" pitchFamily="2" charset="0"/>
            </a:endParaRPr>
          </a:p>
          <a:p>
            <a:endParaRPr lang="en-GB" sz="3200" dirty="0">
              <a:solidFill>
                <a:srgbClr val="FFFF00"/>
              </a:solidFill>
              <a:latin typeface="Adamsky SF" pitchFamily="2" charset="0"/>
              <a:sym typeface="Wingdings" panose="05000000000000000000" pitchFamily="2" charset="2"/>
            </a:endParaRPr>
          </a:p>
          <a:p>
            <a:endParaRPr lang="en-GB" sz="3200" dirty="0">
              <a:solidFill>
                <a:srgbClr val="FFFF00"/>
              </a:solidFill>
              <a:latin typeface="Adamsky SF" pitchFamily="2" charset="0"/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22552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B8E95A-2D42-4A58-AE4C-AC2EEA88FD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47655" y="209006"/>
            <a:ext cx="6204857" cy="4101737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00"/>
                </a:solidFill>
                <a:latin typeface="Adamsky SF" pitchFamily="2" charset="0"/>
              </a:rPr>
              <a:t>For our 3 day visit, we recommend at least two tops/trousers a day, just in case one gets wet/dirty. </a:t>
            </a:r>
          </a:p>
          <a:p>
            <a:pPr marL="0" indent="0">
              <a:buNone/>
            </a:pPr>
            <a:endParaRPr lang="en-GB" dirty="0">
              <a:solidFill>
                <a:srgbClr val="FFFF00"/>
              </a:solidFill>
              <a:latin typeface="Adamsky SF" pitchFamily="2" charset="0"/>
            </a:endParaRPr>
          </a:p>
          <a:p>
            <a:r>
              <a:rPr lang="en-GB" dirty="0">
                <a:solidFill>
                  <a:srgbClr val="FFFF00"/>
                </a:solidFill>
                <a:latin typeface="Adamsky SF" pitchFamily="2" charset="0"/>
              </a:rPr>
              <a:t>Some activities will require long trousers and long sleeves so don’t assume shorts will be ok!</a:t>
            </a:r>
          </a:p>
          <a:p>
            <a:pPr marL="0" indent="0">
              <a:buNone/>
            </a:pPr>
            <a:endParaRPr lang="en-GB" dirty="0">
              <a:solidFill>
                <a:srgbClr val="FFFF00"/>
              </a:solidFill>
              <a:latin typeface="Adamsky SF" pitchFamily="2" charset="0"/>
            </a:endParaRPr>
          </a:p>
          <a:p>
            <a:r>
              <a:rPr lang="en-GB" dirty="0">
                <a:solidFill>
                  <a:srgbClr val="FFFF00"/>
                </a:solidFill>
                <a:latin typeface="Adamsky SF" pitchFamily="2" charset="0"/>
              </a:rPr>
              <a:t>Sensible PJs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FE82108-1768-4904-9A57-B2DEC720DD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551714" cy="685879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C270E62-564C-4D87-9074-3129C1B7D5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0433" y="4493623"/>
            <a:ext cx="4219303" cy="2026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7102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B8E95A-2D42-4A58-AE4C-AC2EEA88FD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4543" y="4568704"/>
            <a:ext cx="5257800" cy="1823131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00"/>
                </a:solidFill>
                <a:latin typeface="Adamsky SF" pitchFamily="2" charset="0"/>
              </a:rPr>
              <a:t>If your trainers have laces – you need to be able to tie them!</a:t>
            </a:r>
          </a:p>
          <a:p>
            <a:pPr marL="0" indent="0">
              <a:buNone/>
            </a:pPr>
            <a:endParaRPr lang="en-GB" dirty="0">
              <a:solidFill>
                <a:srgbClr val="FFFF00"/>
              </a:solidFill>
              <a:latin typeface="Adamsky SF" pitchFamily="2" charset="0"/>
            </a:endParaRPr>
          </a:p>
          <a:p>
            <a:pPr marL="0" indent="0">
              <a:buNone/>
            </a:pPr>
            <a:endParaRPr lang="en-GB" dirty="0">
              <a:solidFill>
                <a:srgbClr val="FFFF00"/>
              </a:solidFill>
              <a:latin typeface="Adamsky SF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4E513AE-9BD9-431E-BEAE-21AF399092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180" y="331950"/>
            <a:ext cx="5512526" cy="391469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89B6A3A-D160-4615-B61F-31943760A9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6222" y="325419"/>
            <a:ext cx="4444772" cy="6283489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795CD848-3378-4414-AC1A-CAB8CD414D8F}"/>
              </a:ext>
            </a:extLst>
          </p:cNvPr>
          <p:cNvSpPr/>
          <p:nvPr/>
        </p:nvSpPr>
        <p:spPr>
          <a:xfrm>
            <a:off x="6776222" y="3135086"/>
            <a:ext cx="3321698" cy="103691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58321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69F04E8-90CA-441A-92C9-5CBA57C7F8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9794" y="14458"/>
            <a:ext cx="8971366" cy="6843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4569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3777" y="105361"/>
            <a:ext cx="10515600" cy="1325563"/>
          </a:xfrm>
        </p:spPr>
        <p:txBody>
          <a:bodyPr/>
          <a:lstStyle/>
          <a:p>
            <a:r>
              <a:rPr lang="en-GB" b="1" dirty="0">
                <a:solidFill>
                  <a:srgbClr val="FFFF00"/>
                </a:solidFill>
                <a:latin typeface="Adamsky SF"/>
              </a:rPr>
              <a:t>Groups and activities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3778" y="1168867"/>
            <a:ext cx="11824446" cy="4351338"/>
          </a:xfrm>
        </p:spPr>
        <p:txBody>
          <a:bodyPr>
            <a:normAutofit fontScale="92500" lnSpcReduction="10000"/>
          </a:bodyPr>
          <a:lstStyle/>
          <a:p>
            <a:r>
              <a:rPr lang="en-GB" sz="3600" dirty="0">
                <a:solidFill>
                  <a:srgbClr val="FFFF00"/>
                </a:solidFill>
                <a:latin typeface="Adamsky SF"/>
              </a:rPr>
              <a:t>All children will be able to request some friends to share a room with (we will endeavour to accommodate at least one of these choices)</a:t>
            </a:r>
          </a:p>
          <a:p>
            <a:r>
              <a:rPr lang="en-GB" sz="3600" dirty="0">
                <a:solidFill>
                  <a:srgbClr val="FFFF00"/>
                </a:solidFill>
                <a:latin typeface="Adamsky SF"/>
              </a:rPr>
              <a:t>Year 5 teachers will carefully select room groups (5 per room) and these will be explained on arrival</a:t>
            </a:r>
          </a:p>
          <a:p>
            <a:r>
              <a:rPr lang="en-GB" sz="3600" dirty="0">
                <a:solidFill>
                  <a:srgbClr val="FFFF00"/>
                </a:solidFill>
                <a:latin typeface="Adamsky SF"/>
              </a:rPr>
              <a:t>Some example activities (we find out on arrival) </a:t>
            </a:r>
            <a:r>
              <a:rPr lang="en-GB" sz="3600" dirty="0">
                <a:solidFill>
                  <a:srgbClr val="FFFF00"/>
                </a:solidFill>
                <a:latin typeface="Adamsky SF"/>
                <a:hlinkClick r:id="rId3"/>
              </a:rPr>
              <a:t>https://schoolsandgroups.pgl.co.uk/centres/liddington/#activities</a:t>
            </a:r>
            <a:endParaRPr lang="en-GB" sz="3600" dirty="0">
              <a:solidFill>
                <a:srgbClr val="FFFF00"/>
              </a:solidFill>
              <a:latin typeface="Adamsky SF"/>
            </a:endParaRPr>
          </a:p>
          <a:p>
            <a:pPr marL="0" indent="0">
              <a:buNone/>
            </a:pPr>
            <a:endParaRPr lang="en-GB" sz="3600" dirty="0">
              <a:solidFill>
                <a:srgbClr val="FFFF00"/>
              </a:solidFill>
              <a:latin typeface="Adamsky SF"/>
            </a:endParaRPr>
          </a:p>
          <a:p>
            <a:pPr marL="0" indent="0">
              <a:buNone/>
            </a:pPr>
            <a:r>
              <a:rPr lang="en-GB" sz="2800" dirty="0"/>
              <a:t> 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DE1EB03-01FC-4680-8139-E3FEC375C4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0213" y="4472545"/>
            <a:ext cx="8588188" cy="2280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4459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FFFF00"/>
                </a:solidFill>
                <a:latin typeface="Adamsky SF"/>
              </a:rPr>
              <a:t>Extras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20000" y="1353671"/>
            <a:ext cx="10233800" cy="4823292"/>
          </a:xfrm>
        </p:spPr>
        <p:txBody>
          <a:bodyPr>
            <a:normAutofit lnSpcReduction="10000"/>
          </a:bodyPr>
          <a:lstStyle/>
          <a:p>
            <a:r>
              <a:rPr lang="en-GB" sz="3600" dirty="0">
                <a:solidFill>
                  <a:srgbClr val="FFFF00"/>
                </a:solidFill>
                <a:latin typeface="Adamsky SF"/>
              </a:rPr>
              <a:t>No electronics (no cameras/phones)- teachers will take plenty of photos for the website and Class Dojo when possible</a:t>
            </a:r>
          </a:p>
          <a:p>
            <a:r>
              <a:rPr lang="en-GB" sz="3600" dirty="0">
                <a:solidFill>
                  <a:srgbClr val="FFFF00"/>
                </a:solidFill>
                <a:latin typeface="Adamsky SF"/>
              </a:rPr>
              <a:t>Book/card games</a:t>
            </a:r>
          </a:p>
          <a:p>
            <a:r>
              <a:rPr lang="en-GB" sz="3600" dirty="0">
                <a:solidFill>
                  <a:srgbClr val="FFFF00"/>
                </a:solidFill>
                <a:latin typeface="Adamsky SF"/>
              </a:rPr>
              <a:t>Children will be able to take a small amount of money for the shop £5 max – please do not send more as they won’t be able to spend it. (Please hand this in to your class teacher in a named envelope on  Wednesday morning – you will need to sign to confirm)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endParaRPr lang="en-GB" sz="28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551180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FFFF00"/>
                </a:solidFill>
                <a:latin typeface="Adamsky SF"/>
              </a:rPr>
              <a:t>Medication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20000" y="1622613"/>
            <a:ext cx="10233800" cy="4502576"/>
          </a:xfrm>
        </p:spPr>
        <p:txBody>
          <a:bodyPr>
            <a:normAutofit fontScale="92500"/>
          </a:bodyPr>
          <a:lstStyle/>
          <a:p>
            <a:r>
              <a:rPr lang="en-GB" sz="3200" dirty="0">
                <a:solidFill>
                  <a:srgbClr val="FFFF00"/>
                </a:solidFill>
                <a:latin typeface="Adamsky SF"/>
              </a:rPr>
              <a:t>Any medication to be handed to Mrs Jacques on Wednesday morning. I will be outside the year 5 classrooms. You will need to write out dose information and sign a consent form. </a:t>
            </a:r>
          </a:p>
          <a:p>
            <a:endParaRPr lang="en-GB" sz="3200" dirty="0">
              <a:solidFill>
                <a:srgbClr val="FFFF00"/>
              </a:solidFill>
              <a:latin typeface="Adamsky SF"/>
            </a:endParaRPr>
          </a:p>
          <a:p>
            <a:r>
              <a:rPr lang="en-GB" sz="3200" dirty="0">
                <a:solidFill>
                  <a:srgbClr val="FFFF00"/>
                </a:solidFill>
                <a:latin typeface="Adamsky SF"/>
              </a:rPr>
              <a:t>This includes Calpol and other over-the-counter medication such as antihistamines</a:t>
            </a:r>
          </a:p>
          <a:p>
            <a:pPr marL="0" indent="0">
              <a:buNone/>
            </a:pPr>
            <a:endParaRPr lang="en-GB" sz="3200" dirty="0">
              <a:solidFill>
                <a:srgbClr val="FFFF00"/>
              </a:solidFill>
              <a:latin typeface="Adamsky SF"/>
            </a:endParaRPr>
          </a:p>
          <a:p>
            <a:r>
              <a:rPr lang="en-GB" sz="3200" dirty="0">
                <a:solidFill>
                  <a:srgbClr val="FFFF00"/>
                </a:solidFill>
                <a:latin typeface="Adamsky SF"/>
              </a:rPr>
              <a:t>ALL medication must be described in detail on the medical/dietary form handed in prior to visit. </a:t>
            </a:r>
          </a:p>
        </p:txBody>
      </p:sp>
    </p:spTree>
    <p:extLst>
      <p:ext uri="{BB962C8B-B14F-4D97-AF65-F5344CB8AC3E}">
        <p14:creationId xmlns:p14="http://schemas.microsoft.com/office/powerpoint/2010/main" val="4229586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C0D86D-1B5B-4497-95C6-EA64B9FF94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FF00"/>
                </a:solidFill>
                <a:latin typeface="Adamsky SF"/>
              </a:rPr>
              <a:t>Any questions?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2BC75E-2F1F-4A81-B858-E51D404F1E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/>
          <a:p>
            <a:pPr algn="ctr"/>
            <a:r>
              <a:rPr lang="en-GB" sz="4000" dirty="0">
                <a:solidFill>
                  <a:srgbClr val="FFFF00"/>
                </a:solidFill>
              </a:rPr>
              <a:t>Please contact us via class email addresses with any questions. </a:t>
            </a:r>
          </a:p>
          <a:p>
            <a:pPr algn="ctr"/>
            <a:r>
              <a:rPr lang="en-GB" sz="4000" dirty="0">
                <a:solidFill>
                  <a:srgbClr val="FFFF00"/>
                </a:solidFill>
                <a:hlinkClick r:id="rId3"/>
              </a:rPr>
              <a:t>hazel@redoaks.org.uk</a:t>
            </a:r>
            <a:endParaRPr lang="en-GB" sz="4000" dirty="0">
              <a:solidFill>
                <a:srgbClr val="FFFF00"/>
              </a:solidFill>
            </a:endParaRPr>
          </a:p>
          <a:p>
            <a:pPr algn="ctr"/>
            <a:r>
              <a:rPr lang="en-GB" sz="4000" dirty="0">
                <a:solidFill>
                  <a:srgbClr val="FFFF00"/>
                </a:solidFill>
                <a:hlinkClick r:id="rId4"/>
              </a:rPr>
              <a:t>beech@redoaks.org.uk</a:t>
            </a:r>
            <a:endParaRPr lang="en-GB" sz="4000" dirty="0">
              <a:solidFill>
                <a:srgbClr val="FFFF00"/>
              </a:solidFill>
            </a:endParaRPr>
          </a:p>
          <a:p>
            <a:pPr marL="0" indent="0" algn="ctr">
              <a:buNone/>
            </a:pPr>
            <a:endParaRPr lang="en-GB" sz="4000" dirty="0">
              <a:solidFill>
                <a:srgbClr val="FFFF00"/>
              </a:solidFill>
            </a:endParaRPr>
          </a:p>
          <a:p>
            <a:pPr marL="0" indent="0" algn="ctr">
              <a:buNone/>
            </a:pPr>
            <a:endParaRPr lang="en-GB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7290539"/>
      </p:ext>
    </p:extLst>
  </p:cSld>
  <p:clrMapOvr>
    <a:masterClrMapping/>
  </p:clrMapOvr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TM04033923[[fn=Depth]]</Template>
  <TotalTime>482</TotalTime>
  <Words>531</Words>
  <Application>Microsoft Office PowerPoint</Application>
  <PresentationFormat>Widescreen</PresentationFormat>
  <Paragraphs>83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Adamsky SF</vt:lpstr>
      <vt:lpstr>Arial</vt:lpstr>
      <vt:lpstr>Calibri</vt:lpstr>
      <vt:lpstr>Corbel</vt:lpstr>
      <vt:lpstr>Depth</vt:lpstr>
      <vt:lpstr>PGL- Liddington</vt:lpstr>
      <vt:lpstr>PGL- Liddington</vt:lpstr>
      <vt:lpstr>PGL- Liddington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Groups and activities</vt:lpstr>
      <vt:lpstr>Extras</vt:lpstr>
      <vt:lpstr>Medication</vt:lpstr>
      <vt:lpstr>Any questions?</vt:lpstr>
    </vt:vector>
  </TitlesOfParts>
  <Company>Red Oaks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PGL- Liddington</dc:title>
  <dc:creator>Kathryn Tinson</dc:creator>
  <cp:lastModifiedBy>Kathryn Tinson (ROS Staff)</cp:lastModifiedBy>
  <cp:revision>37</cp:revision>
  <cp:lastPrinted>2025-01-13T13:51:55Z</cp:lastPrinted>
  <dcterms:created xsi:type="dcterms:W3CDTF">2019-01-21T21:19:41Z</dcterms:created>
  <dcterms:modified xsi:type="dcterms:W3CDTF">2026-01-19T11:06:38Z</dcterms:modified>
</cp:coreProperties>
</file>