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notesMasterIdLst>
    <p:notesMasterId r:id="rId21"/>
  </p:notesMasterIdLst>
  <p:sldIdLst>
    <p:sldId id="286" r:id="rId2"/>
    <p:sldId id="257" r:id="rId3"/>
    <p:sldId id="258" r:id="rId4"/>
    <p:sldId id="259" r:id="rId5"/>
    <p:sldId id="260" r:id="rId6"/>
    <p:sldId id="261" r:id="rId7"/>
    <p:sldId id="262" r:id="rId8"/>
    <p:sldId id="287" r:id="rId9"/>
    <p:sldId id="296" r:id="rId10"/>
    <p:sldId id="297" r:id="rId11"/>
    <p:sldId id="290" r:id="rId12"/>
    <p:sldId id="288" r:id="rId13"/>
    <p:sldId id="294" r:id="rId14"/>
    <p:sldId id="295" r:id="rId15"/>
    <p:sldId id="291" r:id="rId16"/>
    <p:sldId id="293" r:id="rId17"/>
    <p:sldId id="292" r:id="rId18"/>
    <p:sldId id="263" r:id="rId19"/>
    <p:sldId id="264" r:id="rId20"/>
  </p:sldIdLst>
  <p:sldSz cx="9906000" cy="6858000" type="A4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060809"/>
    <a:srgbClr val="FFA000"/>
    <a:srgbClr val="233D7E"/>
    <a:srgbClr val="292668"/>
    <a:srgbClr val="D0CECE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1427"/>
  </p:normalViewPr>
  <p:slideViewPr>
    <p:cSldViewPr snapToGrid="0">
      <p:cViewPr varScale="1">
        <p:scale>
          <a:sx n="113" d="100"/>
          <a:sy n="113" d="100"/>
        </p:scale>
        <p:origin x="1320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8" d="100"/>
          <a:sy n="108" d="100"/>
        </p:scale>
        <p:origin x="7014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5532" tIns="47766" rIns="95532" bIns="47766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5532" tIns="47766" rIns="95532" bIns="47766" rtlCol="0"/>
          <a:lstStyle>
            <a:lvl1pPr algn="r">
              <a:defRPr sz="1300"/>
            </a:lvl1pPr>
          </a:lstStyle>
          <a:p>
            <a:fld id="{A8A6127F-B081-4EF0-85D0-9697592D189A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32" tIns="47766" rIns="95532" bIns="4776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5532" tIns="47766" rIns="95532" bIns="4776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4"/>
            <a:ext cx="4301543" cy="341064"/>
          </a:xfrm>
          <a:prstGeom prst="rect">
            <a:avLst/>
          </a:prstGeom>
        </p:spPr>
        <p:txBody>
          <a:bodyPr vert="horz" lIns="95532" tIns="47766" rIns="95532" bIns="47766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6456614"/>
            <a:ext cx="4301543" cy="341064"/>
          </a:xfrm>
          <a:prstGeom prst="rect">
            <a:avLst/>
          </a:prstGeom>
        </p:spPr>
        <p:txBody>
          <a:bodyPr vert="horz" lIns="95532" tIns="47766" rIns="95532" bIns="47766" rtlCol="0" anchor="b"/>
          <a:lstStyle>
            <a:lvl1pPr algn="r">
              <a:defRPr sz="1300"/>
            </a:lvl1pPr>
          </a:lstStyle>
          <a:p>
            <a:fld id="{BE9C2EF5-1595-4D38-9E8E-A18420A860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99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" name="Google Shape;33;p2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 marL="153114"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" name="Google Shape;40;p3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 marL="440969" indent="-220485">
              <a:buClr>
                <a:srgbClr val="000000"/>
              </a:buClr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" name="Google Shape;47;p4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 marL="440969" indent="-220485">
              <a:buClr>
                <a:srgbClr val="000000"/>
              </a:buClr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p5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 marL="153114"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6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 marL="165364" indent="-97993">
              <a:buClr>
                <a:srgbClr val="000000"/>
              </a:buClr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7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 marL="153114"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p8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>
              <a:buSzPts val="1100"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455613"/>
            <a:ext cx="3290888" cy="2278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2" name="Google Shape;82;p9:notes"/>
          <p:cNvSpPr txBox="1">
            <a:spLocks noGrp="1"/>
          </p:cNvSpPr>
          <p:nvPr>
            <p:ph type="body" idx="1"/>
          </p:nvPr>
        </p:nvSpPr>
        <p:spPr>
          <a:xfrm>
            <a:off x="958283" y="2884821"/>
            <a:ext cx="7666247" cy="2732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179" tIns="88179" rIns="88179" bIns="88179" anchor="t" anchorCtr="0">
            <a:noAutofit/>
          </a:bodyPr>
          <a:lstStyle/>
          <a:p>
            <a:pPr>
              <a:buSzPts val="1100"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C26C1-B7DB-4AC0-A141-54DB4594E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2151AF-AC53-4E28-8224-08C827D39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41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9BA44-F929-4908-BF35-CACE3545F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81DEF-A4F1-4873-AA5D-9031D7D06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662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75395-8A36-4FD2-980F-5B2C399EA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C8699-F775-412E-9BFD-CFEC6EB853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00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4DBD6-2FBE-481A-98B7-E125606DB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5B911-C736-4878-AEB3-846E98F8B5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4FB04-0473-42A5-BEB0-89ADD20A9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3102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13A6E-28FC-4DB1-8E6C-2416BEA6B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C9C690-EB2E-4407-A2E8-0B0926B7A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A9593-EBE0-492C-8F56-CEE0D42537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3FD9A2-7394-486B-9EF8-2CBAF930C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D0B0A-278F-4C9E-B035-68CADACF9F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004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8774C-C103-4924-A8CE-59FCE033C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718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37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20572-87D9-4C65-BB42-BB9794649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D9499-8FB0-457C-A5AF-19B71E3A2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7F464A-483D-4F6A-8C45-BAF647761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838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FE4A-DE81-421D-9A9A-0F72AB180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3B6ACA-E2D5-40A0-9E67-1675BBE5C1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16A3C-C51F-4CAA-A322-179075F91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720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0FD8F-7118-4A58-B89A-F8A89BEA9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EE930-1550-4587-84B4-D99C850DDB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798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236004" y="276334"/>
            <a:ext cx="9230650" cy="579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95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337675" y="985737"/>
            <a:ext cx="9230650" cy="51060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95285" lvl="0" indent="-37146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733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90570" lvl="1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485854" lvl="2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Char char="■"/>
              <a:defRPr/>
            </a:lvl3pPr>
            <a:lvl4pPr marL="1981139" lvl="3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476424" lvl="4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971709" lvl="5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466993" lvl="6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962278" lvl="7" indent="-343948" algn="l">
              <a:lnSpc>
                <a:spcPct val="115000"/>
              </a:lnSpc>
              <a:spcBef>
                <a:spcPts val="1733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457563" lvl="8" indent="-343948" algn="l">
              <a:lnSpc>
                <a:spcPct val="115000"/>
              </a:lnSpc>
              <a:spcBef>
                <a:spcPts val="1733"/>
              </a:spcBef>
              <a:spcAft>
                <a:spcPts val="1733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178496" y="6217623"/>
            <a:ext cx="594425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8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3" name="Google Shape;13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5932400"/>
            <a:ext cx="1754282" cy="925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763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orful hexagons on a white background">
            <a:extLst>
              <a:ext uri="{FF2B5EF4-FFF2-40B4-BE49-F238E27FC236}">
                <a16:creationId xmlns:a16="http://schemas.microsoft.com/office/drawing/2014/main" id="{EFAA1D80-4BBD-58CB-2D2E-F5D89936DC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054"/>
            <a:ext cx="9906000" cy="6191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C5E27B7-A290-3075-4738-02BA7838DE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-7557"/>
            <a:ext cx="9906000" cy="686555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78000">
                <a:schemeClr val="bg1">
                  <a:lumMod val="6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8100000" scaled="0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 descr="A logo with colorful hexagons&#10;&#10;Description automatically generated">
            <a:extLst>
              <a:ext uri="{FF2B5EF4-FFF2-40B4-BE49-F238E27FC236}">
                <a16:creationId xmlns:a16="http://schemas.microsoft.com/office/drawing/2014/main" id="{2FA51CCF-2D53-EF13-306D-4BFE977A99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422" y="6997"/>
            <a:ext cx="2307611" cy="1127428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D64D58-BBDF-4759-BE5B-8EA204922E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D11DB-EB13-4462-86D8-7FC1412F97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pic>
        <p:nvPicPr>
          <p:cNvPr id="20" name="Picture 19" descr="A red and blue logo with two people&#10;&#10;Description automatically generated">
            <a:extLst>
              <a:ext uri="{FF2B5EF4-FFF2-40B4-BE49-F238E27FC236}">
                <a16:creationId xmlns:a16="http://schemas.microsoft.com/office/drawing/2014/main" id="{8BE7D8BF-124E-FA61-997D-45B8BC55C09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0" y="111170"/>
            <a:ext cx="691712" cy="910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5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Poppins" panose="00000500000000000000" pitchFamily="2" charset="0"/>
          <a:ea typeface="+mj-ea"/>
          <a:cs typeface="Poppins" panose="00000500000000000000" pitchFamily="2" charset="0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appymaths.com/multiplication/multiplication.ht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mathsframe.co.uk/en/resources/resource/477/Multiplication-Tables-Check" TargetMode="External"/><Relationship Id="rId4" Type="http://schemas.openxmlformats.org/officeDocument/2006/relationships/hyperlink" Target="https://www.timestables.co.uk/games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690cb4ebb5e5a06aefd46b58/Multiplication_tables_check_information_for_parents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F854F15-940D-4BE7-9C64-E228CB5E5675}"/>
              </a:ext>
            </a:extLst>
          </p:cNvPr>
          <p:cNvSpPr txBox="1">
            <a:spLocks/>
          </p:cNvSpPr>
          <p:nvPr/>
        </p:nvSpPr>
        <p:spPr>
          <a:xfrm>
            <a:off x="495506" y="248419"/>
            <a:ext cx="9112320" cy="5569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7429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75" kern="1200">
                <a:solidFill>
                  <a:schemeClr val="tx1"/>
                </a:solidFill>
                <a:latin typeface="Poppins" panose="00000500000000000000" pitchFamily="2" charset="0"/>
                <a:ea typeface="+mj-ea"/>
                <a:cs typeface="Poppins" panose="00000500000000000000" pitchFamily="2" charset="0"/>
              </a:defRPr>
            </a:lvl1pPr>
          </a:lstStyle>
          <a:p>
            <a:pPr algn="ctr"/>
            <a:br>
              <a:rPr lang="en-GB" dirty="0"/>
            </a:br>
            <a:br>
              <a:rPr lang="en-GB" dirty="0"/>
            </a:br>
            <a:r>
              <a:rPr lang="en-GB" sz="7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Year 4 Multiplication Tables Check (MTC)</a:t>
            </a:r>
          </a:p>
          <a:p>
            <a:pPr algn="ctr"/>
            <a:r>
              <a:rPr lang="en-GB" sz="72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June 2026</a:t>
            </a:r>
            <a:endParaRPr lang="en-GB" sz="6800" dirty="0"/>
          </a:p>
        </p:txBody>
      </p:sp>
    </p:spTree>
    <p:extLst>
      <p:ext uri="{BB962C8B-B14F-4D97-AF65-F5344CB8AC3E}">
        <p14:creationId xmlns:p14="http://schemas.microsoft.com/office/powerpoint/2010/main" val="229289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236004" y="867459"/>
            <a:ext cx="9230650" cy="4710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/>
              <a:t>I</a:t>
            </a:r>
            <a:r>
              <a:rPr lang="en-GB" b="1" u="sng"/>
              <a:t>mportant information about multiplication tables check (MTC):</a:t>
            </a:r>
            <a:endParaRPr b="1" u="sng"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>
            <a:off x="337675" y="1443849"/>
            <a:ext cx="9230650" cy="436972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MTC determines if Year 4 children can fluently recall their multiplication tables.</a:t>
            </a:r>
            <a:endParaRPr dirty="0">
              <a:solidFill>
                <a:schemeClr val="tx1"/>
              </a:solidFill>
            </a:endParaRPr>
          </a:p>
          <a:p>
            <a:pPr indent="-247642">
              <a:buNone/>
            </a:pPr>
            <a:endParaRPr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They are designed to help schools identify which children require more support to learn their times tables. </a:t>
            </a:r>
            <a:endParaRPr dirty="0">
              <a:solidFill>
                <a:schemeClr val="tx1"/>
              </a:solidFill>
            </a:endParaRPr>
          </a:p>
          <a:p>
            <a:pPr indent="-247642">
              <a:buNone/>
            </a:pPr>
            <a:endParaRPr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There is no ‘pass’ rate or threshold which means that, unlike the Phonics Screening Check, children will not be expected to re-sit the check. </a:t>
            </a:r>
            <a:endParaRPr dirty="0">
              <a:solidFill>
                <a:schemeClr val="tx1"/>
              </a:solidFill>
            </a:endParaRPr>
          </a:p>
          <a:p>
            <a:pPr indent="-247642">
              <a:buNone/>
            </a:pPr>
            <a:endParaRPr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dirty="0"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236004" y="867459"/>
            <a:ext cx="9230650" cy="4710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b="1" u="sng"/>
              <a:t>When the check will take place:</a:t>
            </a:r>
            <a:endParaRPr b="1" u="sng"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337675" y="1443849"/>
            <a:ext cx="9230650" cy="414870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dirty="0">
                <a:solidFill>
                  <a:srgbClr val="060809"/>
                </a:solidFill>
              </a:rPr>
              <a:t>There will be a 2 week window from Monday 1</a:t>
            </a:r>
            <a:r>
              <a:rPr lang="en-GB" baseline="30000" dirty="0">
                <a:solidFill>
                  <a:srgbClr val="060809"/>
                </a:solidFill>
              </a:rPr>
              <a:t>st</a:t>
            </a:r>
            <a:r>
              <a:rPr lang="en-GB" dirty="0">
                <a:solidFill>
                  <a:srgbClr val="060809"/>
                </a:solidFill>
              </a:rPr>
              <a:t> June to Friday 12</a:t>
            </a:r>
            <a:r>
              <a:rPr lang="en-GB" baseline="30000" dirty="0">
                <a:solidFill>
                  <a:srgbClr val="060809"/>
                </a:solidFill>
              </a:rPr>
              <a:t>th</a:t>
            </a:r>
            <a:r>
              <a:rPr lang="en-GB" dirty="0">
                <a:solidFill>
                  <a:srgbClr val="060809"/>
                </a:solidFill>
              </a:rPr>
              <a:t> June 2026 for schools to administer the check. Monday 1</a:t>
            </a:r>
            <a:r>
              <a:rPr lang="en-GB" baseline="30000" dirty="0">
                <a:solidFill>
                  <a:srgbClr val="060809"/>
                </a:solidFill>
              </a:rPr>
              <a:t>st</a:t>
            </a:r>
            <a:r>
              <a:rPr lang="en-GB" dirty="0">
                <a:solidFill>
                  <a:srgbClr val="060809"/>
                </a:solidFill>
              </a:rPr>
              <a:t> June is a TD day – we will try to administer the test during the first week.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There is no set day to administer the check and children are not expected to take the check at the same time. 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pPr>
              <a:buChar char="•"/>
            </a:pPr>
            <a:r>
              <a:rPr lang="en-GB" dirty="0">
                <a:solidFill>
                  <a:srgbClr val="060809"/>
                </a:solidFill>
              </a:rPr>
              <a:t>All </a:t>
            </a:r>
            <a:r>
              <a:rPr lang="en-GB" b="1" dirty="0">
                <a:solidFill>
                  <a:srgbClr val="060809"/>
                </a:solidFill>
              </a:rPr>
              <a:t>eligible</a:t>
            </a:r>
            <a:r>
              <a:rPr lang="en-GB" dirty="0">
                <a:solidFill>
                  <a:srgbClr val="060809"/>
                </a:solidFill>
              </a:rPr>
              <a:t> Year 4 children in England will be required to take the check. </a:t>
            </a:r>
            <a:endParaRPr dirty="0">
              <a:solidFill>
                <a:srgbClr val="060809"/>
              </a:solidFill>
            </a:endParaRPr>
          </a:p>
          <a:p>
            <a:pPr indent="0">
              <a:buNone/>
            </a:pPr>
            <a:endParaRPr dirty="0">
              <a:solidFill>
                <a:srgbClr val="060809"/>
              </a:solidFill>
            </a:endParaRPr>
          </a:p>
          <a:p>
            <a:pPr>
              <a:buChar char="•"/>
            </a:pPr>
            <a:r>
              <a:rPr lang="en-GB" dirty="0">
                <a:solidFill>
                  <a:srgbClr val="060809"/>
                </a:solidFill>
              </a:rPr>
              <a:t>There is a ‘Try it out’ area, provided by the DfE, which will take place in school.</a:t>
            </a:r>
            <a:endParaRPr dirty="0">
              <a:solidFill>
                <a:srgbClr val="060809"/>
              </a:solidFill>
            </a:endParaRPr>
          </a:p>
          <a:p>
            <a:pPr marL="0" indent="0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We are also taking part in the Officially Unofficial MTC on TT Rockstars. </a:t>
            </a:r>
            <a:endParaRPr dirty="0">
              <a:solidFill>
                <a:srgbClr val="060809"/>
              </a:solidFill>
            </a:endParaRPr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>
            <a:spLocks noGrp="1"/>
          </p:cNvSpPr>
          <p:nvPr>
            <p:ph type="title"/>
          </p:nvPr>
        </p:nvSpPr>
        <p:spPr>
          <a:xfrm>
            <a:off x="236004" y="867459"/>
            <a:ext cx="9230650" cy="4710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b="1" u="sng"/>
              <a:t>How the check is carried out:</a:t>
            </a:r>
            <a:endParaRPr b="1" u="sng"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1"/>
          </p:nvPr>
        </p:nvSpPr>
        <p:spPr>
          <a:xfrm>
            <a:off x="337675" y="1443849"/>
            <a:ext cx="9230650" cy="414870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dirty="0">
                <a:solidFill>
                  <a:srgbClr val="060809"/>
                </a:solidFill>
              </a:rPr>
              <a:t>The check will be fully digital.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Answers will be entered using a keyboard, by pressing digits using a mouse or using an on-screen number pad.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Usually, the check will take less than 5 minutes for each child. 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The children will have 6 seconds from the time the question appears to input their answer. (</a:t>
            </a:r>
            <a:r>
              <a:rPr lang="en-GB" sz="1192" dirty="0">
                <a:solidFill>
                  <a:srgbClr val="060809"/>
                </a:solidFill>
              </a:rPr>
              <a:t>6 seconds per answer means that children must be able to read, recall and enter their response within that time.  Whatever is written in the answer box at the end of 6 seconds will be counted as the answer.)</a:t>
            </a:r>
            <a:endParaRPr sz="1192" dirty="0">
              <a:solidFill>
                <a:srgbClr val="060809"/>
              </a:solidFill>
            </a:endParaRPr>
          </a:p>
          <a:p>
            <a:pPr indent="0">
              <a:buNone/>
            </a:pPr>
            <a:r>
              <a:rPr lang="en-GB" sz="1192" dirty="0">
                <a:solidFill>
                  <a:srgbClr val="060809"/>
                </a:solidFill>
              </a:rPr>
              <a:t> 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There will be a total of 25 questions with a 3 second pause in-between questions. 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There will be 3 practice questions before the check begins. </a:t>
            </a:r>
            <a:endParaRPr dirty="0">
              <a:solidFill>
                <a:srgbClr val="060809"/>
              </a:solidFill>
            </a:endParaRPr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930271" y="794440"/>
            <a:ext cx="9230650" cy="4710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b="1" u="sng" dirty="0"/>
              <a:t>Specific arrangements for the check:</a:t>
            </a:r>
            <a:endParaRPr b="1" u="sng" dirty="0"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337675" y="1443849"/>
            <a:ext cx="9230650" cy="414870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pPr marL="123821" indent="0">
              <a:buNone/>
            </a:pPr>
            <a:r>
              <a:rPr lang="en-GB" dirty="0">
                <a:solidFill>
                  <a:srgbClr val="060809"/>
                </a:solidFill>
              </a:rPr>
              <a:t>Some children will be eligible for specific arrangements:</a:t>
            </a:r>
            <a:endParaRPr dirty="0">
              <a:solidFill>
                <a:srgbClr val="060809"/>
              </a:solidFill>
            </a:endParaRPr>
          </a:p>
          <a:p>
            <a:pPr marL="123821" indent="0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Colour contrast;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Font size adjustment;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‘Next’ button (alternative to 3-second pause);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Removing on-screen number pad;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An adult to input answers;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Audio version;</a:t>
            </a: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Audible time alert.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/>
          </a:p>
        </p:txBody>
      </p:sp>
      <p:sp>
        <p:nvSpPr>
          <p:cNvPr id="58" name="Google Shape;58;p9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236004" y="867459"/>
            <a:ext cx="9230650" cy="4710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b="1" u="sng"/>
              <a:t>The check questions:</a:t>
            </a:r>
            <a:endParaRPr b="1" u="sng"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337675" y="1443849"/>
            <a:ext cx="9230650" cy="414870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dirty="0">
                <a:solidFill>
                  <a:srgbClr val="060809"/>
                </a:solidFill>
              </a:rPr>
              <a:t>Each child will be randomly assigned a set of questions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There will only be multiplication questions in the check, not division facts. </a:t>
            </a:r>
            <a:endParaRPr dirty="0">
              <a:solidFill>
                <a:srgbClr val="060809"/>
              </a:solidFill>
            </a:endParaRPr>
          </a:p>
          <a:p>
            <a:pPr indent="-247642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The 6, 7, 8, 9 and 12 times tables are more likely to be asked, as these are the hardest for most children to learn. It’s a good idea to focus on these tricky times tables with your child at home.</a:t>
            </a:r>
            <a:endParaRPr dirty="0">
              <a:solidFill>
                <a:srgbClr val="060809"/>
              </a:solidFill>
            </a:endParaRPr>
          </a:p>
          <a:p>
            <a:pPr marL="123821" indent="0">
              <a:buNone/>
            </a:pPr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Children will not see their individual results when they complete the check.</a:t>
            </a:r>
            <a:endParaRPr dirty="0">
              <a:solidFill>
                <a:srgbClr val="060809"/>
              </a:solidFill>
            </a:endParaRPr>
          </a:p>
        </p:txBody>
      </p:sp>
      <p:sp>
        <p:nvSpPr>
          <p:cNvPr id="65" name="Google Shape;65;p10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36004" y="867459"/>
            <a:ext cx="9230650" cy="4710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b="1" u="sng"/>
              <a:t>How best to prepare your child for the check:</a:t>
            </a:r>
            <a:endParaRPr b="1" u="sng"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>
            <a:off x="337675" y="1443849"/>
            <a:ext cx="9230650" cy="467730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dirty="0">
                <a:solidFill>
                  <a:srgbClr val="060809"/>
                </a:solidFill>
              </a:rPr>
              <a:t>Remind them that the check should last no more than 5 minutes.</a:t>
            </a:r>
            <a:endParaRPr dirty="0">
              <a:solidFill>
                <a:srgbClr val="060809"/>
              </a:solidFill>
            </a:endParaRPr>
          </a:p>
          <a:p>
            <a:pPr marL="533393" indent="-285750"/>
            <a:endParaRPr dirty="0">
              <a:solidFill>
                <a:srgbClr val="060809"/>
              </a:solidFill>
            </a:endParaRPr>
          </a:p>
          <a:p>
            <a:r>
              <a:rPr lang="en-GB" dirty="0">
                <a:solidFill>
                  <a:srgbClr val="060809"/>
                </a:solidFill>
              </a:rPr>
              <a:t>If you want to go over </a:t>
            </a:r>
            <a:r>
              <a:rPr lang="en-GB" dirty="0" err="1">
                <a:solidFill>
                  <a:srgbClr val="060809"/>
                </a:solidFill>
              </a:rPr>
              <a:t>timestables</a:t>
            </a:r>
            <a:r>
              <a:rPr lang="en-GB" dirty="0">
                <a:solidFill>
                  <a:srgbClr val="060809"/>
                </a:solidFill>
              </a:rPr>
              <a:t>, make them fun.</a:t>
            </a:r>
            <a:endParaRPr dirty="0">
              <a:solidFill>
                <a:srgbClr val="060809"/>
              </a:solidFill>
            </a:endParaRPr>
          </a:p>
          <a:p>
            <a:pPr marL="533393" indent="-285750"/>
            <a:endParaRPr dirty="0">
              <a:solidFill>
                <a:srgbClr val="060809"/>
              </a:solidFill>
            </a:endParaRPr>
          </a:p>
          <a:p>
            <a:pPr>
              <a:buClr>
                <a:srgbClr val="595959"/>
              </a:buClr>
            </a:pPr>
            <a:r>
              <a:rPr lang="en-GB" dirty="0">
                <a:solidFill>
                  <a:srgbClr val="060809"/>
                </a:solidFill>
              </a:rPr>
              <a:t>If you have any concerns, talk to your child’s teacher. </a:t>
            </a:r>
            <a:endParaRPr dirty="0">
              <a:solidFill>
                <a:srgbClr val="060809"/>
              </a:solidFill>
            </a:endParaRPr>
          </a:p>
          <a:p>
            <a:pPr marL="533393" indent="-285750">
              <a:buClr>
                <a:srgbClr val="595959"/>
              </a:buClr>
            </a:pPr>
            <a:endParaRPr b="0" i="0" u="none" strike="noStrike" cap="none" dirty="0">
              <a:solidFill>
                <a:srgbClr val="060809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595959"/>
              </a:buClr>
            </a:pPr>
            <a:r>
              <a:rPr lang="en-GB" dirty="0">
                <a:solidFill>
                  <a:srgbClr val="060809"/>
                </a:solidFill>
                <a:sym typeface="Arial"/>
              </a:rPr>
              <a:t>If your child has any concerns, encourage them to talk to a trusted adult (for example, yourself, their teacher).</a:t>
            </a:r>
            <a:endParaRPr dirty="0">
              <a:solidFill>
                <a:srgbClr val="060809"/>
              </a:solidFill>
            </a:endParaRPr>
          </a:p>
          <a:p>
            <a:pPr marL="533393" indent="-285750">
              <a:buClr>
                <a:srgbClr val="595959"/>
              </a:buClr>
            </a:pPr>
            <a:endParaRPr dirty="0">
              <a:solidFill>
                <a:srgbClr val="060809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595959"/>
              </a:buClr>
            </a:pPr>
            <a:r>
              <a:rPr lang="en-GB" dirty="0">
                <a:solidFill>
                  <a:srgbClr val="060809"/>
                </a:solidFill>
              </a:rPr>
              <a:t>If you’re looking to support your child further with maths at home, there are lots of good websites with free resources. </a:t>
            </a:r>
            <a:endParaRPr dirty="0">
              <a:solidFill>
                <a:srgbClr val="060809"/>
              </a:solidFill>
            </a:endParaRPr>
          </a:p>
        </p:txBody>
      </p:sp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7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BD0A9-AAF4-4D18-92EB-4B4722446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6670" y="267228"/>
            <a:ext cx="4276729" cy="579701"/>
          </a:xfrm>
        </p:spPr>
        <p:txBody>
          <a:bodyPr/>
          <a:lstStyle/>
          <a:p>
            <a:r>
              <a:rPr lang="en-GB" dirty="0"/>
              <a:t>Oak heat map as of 4</a:t>
            </a:r>
            <a:r>
              <a:rPr lang="en-GB" baseline="30000" dirty="0"/>
              <a:t>th</a:t>
            </a:r>
            <a:r>
              <a:rPr lang="en-GB" dirty="0"/>
              <a:t> February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73D093-7930-4391-A925-68DE864330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3821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3600DD-8D9A-4BD9-9814-3113E90C42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329" r="1127"/>
          <a:stretch/>
        </p:blipFill>
        <p:spPr>
          <a:xfrm>
            <a:off x="1060186" y="766166"/>
            <a:ext cx="7369696" cy="46849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F2D484-CCDA-4028-A6B7-0D02A01AA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00" y="5515491"/>
            <a:ext cx="9250066" cy="115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08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1D47F-F533-462A-B9AE-1A0B4F5B35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F06AB56-7BFE-4D3C-8A2C-AF455E77D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471" y="284692"/>
            <a:ext cx="3429529" cy="579438"/>
          </a:xfrm>
        </p:spPr>
        <p:txBody>
          <a:bodyPr/>
          <a:lstStyle/>
          <a:p>
            <a:r>
              <a:rPr lang="en-GB" dirty="0"/>
              <a:t>September - Oak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2C8CDA-84E8-4E96-AE16-3FD9A434E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70" y="864130"/>
            <a:ext cx="9173855" cy="577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88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11594-074C-4B59-8BCE-80B5D9D7E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C8CCA-7808-464C-B530-FF7D647AB2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069F07-4EB4-409C-AC78-AFC664E2F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81" y="118532"/>
            <a:ext cx="4923289" cy="30981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C4D6D0-C66E-4E70-A1B1-CCD8C10978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329" r="1127"/>
          <a:stretch/>
        </p:blipFill>
        <p:spPr>
          <a:xfrm>
            <a:off x="4487333" y="3351294"/>
            <a:ext cx="5221015" cy="331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73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BD0A9-AAF4-4D18-92EB-4B4722446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1071" y="292302"/>
            <a:ext cx="4657729" cy="579701"/>
          </a:xfrm>
        </p:spPr>
        <p:txBody>
          <a:bodyPr/>
          <a:lstStyle/>
          <a:p>
            <a:r>
              <a:rPr lang="en-GB" dirty="0"/>
              <a:t>Oak average scores as of 4</a:t>
            </a:r>
            <a:r>
              <a:rPr lang="en-GB" baseline="30000" dirty="0"/>
              <a:t>th</a:t>
            </a:r>
            <a:r>
              <a:rPr lang="en-GB" dirty="0"/>
              <a:t> February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73D093-7930-4391-A925-68DE864330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3821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05752A-FF3D-45C8-A200-72CE9043E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689" y="868399"/>
            <a:ext cx="8373111" cy="5934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84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BD0A9-AAF4-4D18-92EB-4B4722446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804" y="276334"/>
            <a:ext cx="4869396" cy="579701"/>
          </a:xfrm>
        </p:spPr>
        <p:txBody>
          <a:bodyPr/>
          <a:lstStyle/>
          <a:p>
            <a:r>
              <a:rPr lang="en-GB" dirty="0"/>
              <a:t>Pear heat map as of 4</a:t>
            </a:r>
            <a:r>
              <a:rPr lang="en-GB" baseline="30000" dirty="0"/>
              <a:t>th</a:t>
            </a:r>
            <a:r>
              <a:rPr lang="en-GB" dirty="0"/>
              <a:t> February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73D093-7930-4391-A925-68DE864330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3821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0D39EA-9473-4C55-8C2D-B87683076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432" y="856035"/>
            <a:ext cx="7527858" cy="47475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495AA8-3D45-4293-B2DC-5ACAEC6C9C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35" y="5678535"/>
            <a:ext cx="9269119" cy="1086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030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293AB-6E46-4842-877E-FE4065A1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2737" y="267867"/>
            <a:ext cx="2278596" cy="579701"/>
          </a:xfrm>
        </p:spPr>
        <p:txBody>
          <a:bodyPr/>
          <a:lstStyle/>
          <a:p>
            <a:r>
              <a:rPr lang="en-GB" dirty="0"/>
              <a:t>September - Pear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993DA-83F1-445A-B150-2509A23AFA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D9DD16-E053-46A4-A0C1-98A59AE3E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75" y="985737"/>
            <a:ext cx="9202434" cy="573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42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07DAF-18A7-474F-8E51-D0648811F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B440E3-AAF5-4122-A6F8-0C28E6B861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40B769-B118-4745-B415-70A9A7F648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63" y="120760"/>
            <a:ext cx="5132403" cy="31984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AA15B9-293E-4F01-98A9-CF5980A3D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425" y="3538785"/>
            <a:ext cx="5071612" cy="319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32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BD0A9-AAF4-4D18-92EB-4B4722446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537" y="341853"/>
            <a:ext cx="4530729" cy="579701"/>
          </a:xfrm>
        </p:spPr>
        <p:txBody>
          <a:bodyPr/>
          <a:lstStyle/>
          <a:p>
            <a:r>
              <a:rPr lang="en-GB" dirty="0"/>
              <a:t>Pear average scores as of 4</a:t>
            </a:r>
            <a:r>
              <a:rPr lang="en-GB" baseline="30000" dirty="0"/>
              <a:t>th</a:t>
            </a:r>
            <a:r>
              <a:rPr lang="en-GB" dirty="0"/>
              <a:t> February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73D093-7930-4391-A925-68DE864330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3821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E5AE82-94EA-43E8-A630-0F877FFF3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46" y="921554"/>
            <a:ext cx="8197909" cy="574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10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BA931-9B58-4AE6-8B25-5416BB2EB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1471" y="327134"/>
            <a:ext cx="3548596" cy="579701"/>
          </a:xfrm>
        </p:spPr>
        <p:txBody>
          <a:bodyPr/>
          <a:lstStyle/>
          <a:p>
            <a:r>
              <a:rPr lang="en-GB" dirty="0"/>
              <a:t>Where is Red Oaks tracking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6C0EDA-ACFB-4A3E-8643-FEB25CB2BB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89689D-9F25-412C-B896-680A779B4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857" y="906835"/>
            <a:ext cx="8754286" cy="580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8305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963A1-ACB4-492E-B90C-889266B8A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065" y="302710"/>
            <a:ext cx="9230650" cy="579701"/>
          </a:xfrm>
        </p:spPr>
        <p:txBody>
          <a:bodyPr/>
          <a:lstStyle/>
          <a:p>
            <a:r>
              <a:rPr lang="en-GB" dirty="0"/>
              <a:t>How the MTC is reported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75AB6E-7BBC-4997-9802-8EB01F9FC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7675" y="985738"/>
            <a:ext cx="9144992" cy="3264530"/>
          </a:xfrm>
        </p:spPr>
        <p:txBody>
          <a:bodyPr/>
          <a:lstStyle/>
          <a:p>
            <a:r>
              <a:rPr lang="en-GB" sz="1800" dirty="0"/>
              <a:t>They add all the scores and divide by the amount of children taking part in the school.</a:t>
            </a:r>
          </a:p>
          <a:p>
            <a:endParaRPr lang="en-GB" sz="1800" dirty="0"/>
          </a:p>
          <a:p>
            <a:pPr marL="123821" indent="0">
              <a:buNone/>
            </a:pPr>
            <a:r>
              <a:rPr lang="en-GB" sz="1800" dirty="0"/>
              <a:t>2024 results:</a:t>
            </a:r>
          </a:p>
          <a:p>
            <a:pPr marL="123821" indent="0">
              <a:buNone/>
            </a:pPr>
            <a:r>
              <a:rPr lang="en-GB" sz="1800" dirty="0"/>
              <a:t>National average: 20.66%</a:t>
            </a:r>
          </a:p>
          <a:p>
            <a:pPr marL="123821" indent="0">
              <a:buNone/>
            </a:pPr>
            <a:r>
              <a:rPr lang="en-GB" sz="1800" b="1" dirty="0"/>
              <a:t>Red Oaks average: 21.43%</a:t>
            </a:r>
          </a:p>
          <a:p>
            <a:endParaRPr lang="en-GB" sz="1800" dirty="0"/>
          </a:p>
          <a:p>
            <a:pPr marL="123821" indent="0">
              <a:buNone/>
            </a:pPr>
            <a:r>
              <a:rPr lang="en-GB" sz="1800" dirty="0"/>
              <a:t>% of children scoring 25/25:</a:t>
            </a:r>
          </a:p>
          <a:p>
            <a:pPr marL="123821" indent="0">
              <a:buNone/>
            </a:pPr>
            <a:r>
              <a:rPr lang="en-GB" sz="1800" dirty="0"/>
              <a:t>National average: 35.2%</a:t>
            </a:r>
          </a:p>
          <a:p>
            <a:pPr marL="123821" indent="0">
              <a:buNone/>
            </a:pPr>
            <a:r>
              <a:rPr lang="en-GB" sz="1800" b="1" dirty="0"/>
              <a:t>Red Oaks average: 46.7%</a:t>
            </a:r>
          </a:p>
          <a:p>
            <a:pPr marL="123821" indent="0">
              <a:buNone/>
            </a:pPr>
            <a:endParaRPr lang="en-GB" dirty="0"/>
          </a:p>
          <a:p>
            <a:pPr marL="123821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4F4321-F449-4822-8AD9-72D380BBF1EF}"/>
              </a:ext>
            </a:extLst>
          </p:cNvPr>
          <p:cNvSpPr txBox="1"/>
          <p:nvPr/>
        </p:nvSpPr>
        <p:spPr>
          <a:xfrm>
            <a:off x="2766483" y="4575532"/>
            <a:ext cx="516043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3821" indent="0">
              <a:buNone/>
            </a:pPr>
            <a:r>
              <a:rPr lang="en-GB" sz="2800" b="1" dirty="0">
                <a:solidFill>
                  <a:srgbClr val="080808"/>
                </a:solidFill>
              </a:rPr>
              <a:t>So far this year … </a:t>
            </a:r>
          </a:p>
          <a:p>
            <a:pPr marL="123821" indent="0">
              <a:buNone/>
            </a:pPr>
            <a:r>
              <a:rPr lang="en-GB" sz="2800" b="1" dirty="0">
                <a:solidFill>
                  <a:srgbClr val="080808"/>
                </a:solidFill>
              </a:rPr>
              <a:t>Average of 18.7%</a:t>
            </a:r>
          </a:p>
          <a:p>
            <a:pPr marL="123821" indent="0">
              <a:buNone/>
            </a:pPr>
            <a:r>
              <a:rPr lang="en-GB" sz="2800" b="1" dirty="0">
                <a:solidFill>
                  <a:srgbClr val="080808"/>
                </a:solidFill>
              </a:rPr>
              <a:t>With 12 children regularly scoring 25/25 – 20%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4E2D90-4DBC-417C-A529-34EEF1811269}"/>
              </a:ext>
            </a:extLst>
          </p:cNvPr>
          <p:cNvSpPr txBox="1"/>
          <p:nvPr/>
        </p:nvSpPr>
        <p:spPr>
          <a:xfrm>
            <a:off x="5154083" y="2218943"/>
            <a:ext cx="365125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382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2025 results: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National average: 21%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Red Oaks average: 23.86%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382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% of children scoring 25/25: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National average: 37%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Red Oaks average: 70%</a:t>
            </a:r>
          </a:p>
        </p:txBody>
      </p:sp>
    </p:spTree>
    <p:extLst>
      <p:ext uri="{BB962C8B-B14F-4D97-AF65-F5344CB8AC3E}">
        <p14:creationId xmlns:p14="http://schemas.microsoft.com/office/powerpoint/2010/main" val="79664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>
            <a:spLocks noGrp="1"/>
          </p:cNvSpPr>
          <p:nvPr>
            <p:ph type="title"/>
          </p:nvPr>
        </p:nvSpPr>
        <p:spPr>
          <a:xfrm>
            <a:off x="236004" y="867458"/>
            <a:ext cx="9230650" cy="4709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r>
              <a:rPr lang="en-GB" b="1" u="sng"/>
              <a:t>Games to try:</a:t>
            </a:r>
            <a:endParaRPr b="1" u="sng"/>
          </a:p>
        </p:txBody>
      </p:sp>
      <p:sp>
        <p:nvSpPr>
          <p:cNvPr id="78" name="Google Shape;78;p12"/>
          <p:cNvSpPr txBox="1">
            <a:spLocks noGrp="1"/>
          </p:cNvSpPr>
          <p:nvPr>
            <p:ph type="body" idx="1"/>
          </p:nvPr>
        </p:nvSpPr>
        <p:spPr>
          <a:xfrm>
            <a:off x="337675" y="1443848"/>
            <a:ext cx="9230650" cy="41486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pPr marL="171974" indent="0">
              <a:lnSpc>
                <a:spcPct val="100000"/>
              </a:lnSpc>
              <a:buClr>
                <a:schemeClr val="dk1"/>
              </a:buClr>
              <a:buSzPts val="1100"/>
              <a:buNone/>
            </a:pPr>
            <a:endParaRPr sz="1192" dirty="0"/>
          </a:p>
          <a:p>
            <a:pPr indent="-385221">
              <a:lnSpc>
                <a:spcPct val="100000"/>
              </a:lnSpc>
              <a:buClr>
                <a:schemeClr val="dk1"/>
              </a:buClr>
              <a:buSzPts val="2000"/>
              <a:buFont typeface="Arial"/>
              <a:buChar char="●"/>
            </a:pPr>
            <a:r>
              <a:rPr lang="en-GB" sz="2167" dirty="0"/>
              <a:t>Climb the stairs counting in multiples</a:t>
            </a:r>
            <a:endParaRPr sz="2167" dirty="0"/>
          </a:p>
          <a:p>
            <a:pPr indent="-385221">
              <a:lnSpc>
                <a:spcPct val="100000"/>
              </a:lnSpc>
              <a:buClr>
                <a:schemeClr val="dk1"/>
              </a:buClr>
              <a:buSzPts val="2000"/>
              <a:buFont typeface="Arial"/>
              <a:buChar char="●"/>
            </a:pPr>
            <a:r>
              <a:rPr lang="en-GB" sz="2167" dirty="0"/>
              <a:t>Play time tables games verbally</a:t>
            </a:r>
            <a:endParaRPr sz="2167" dirty="0"/>
          </a:p>
          <a:p>
            <a:pPr indent="-385221">
              <a:lnSpc>
                <a:spcPct val="100000"/>
              </a:lnSpc>
              <a:buClr>
                <a:schemeClr val="dk1"/>
              </a:buClr>
              <a:buSzPts val="2000"/>
              <a:buFont typeface="Arial"/>
              <a:buChar char="●"/>
            </a:pPr>
            <a:r>
              <a:rPr lang="en-GB" sz="2167" dirty="0"/>
              <a:t>Listen and sing along to times tables songs</a:t>
            </a:r>
            <a:endParaRPr sz="2167" dirty="0"/>
          </a:p>
          <a:p>
            <a:pPr indent="-385221">
              <a:lnSpc>
                <a:spcPct val="100000"/>
              </a:lnSpc>
              <a:buClr>
                <a:schemeClr val="dk1"/>
              </a:buClr>
              <a:buSzPts val="2000"/>
              <a:buFont typeface="Arial"/>
              <a:buChar char="●"/>
            </a:pPr>
            <a:r>
              <a:rPr lang="en-GB" sz="2167" dirty="0"/>
              <a:t>Take it in turns to say times tables in funny voices</a:t>
            </a:r>
            <a:endParaRPr sz="2167" dirty="0"/>
          </a:p>
          <a:p>
            <a:pPr indent="0">
              <a:lnSpc>
                <a:spcPct val="100000"/>
              </a:lnSpc>
              <a:buNone/>
            </a:pPr>
            <a:endParaRPr sz="2167" dirty="0"/>
          </a:p>
          <a:p>
            <a:pPr indent="-385221">
              <a:lnSpc>
                <a:spcPct val="100000"/>
              </a:lnSpc>
              <a:buClr>
                <a:schemeClr val="dk1"/>
              </a:buClr>
              <a:buSzPts val="2000"/>
              <a:buFont typeface="Arial"/>
              <a:buChar char="●"/>
            </a:pPr>
            <a:r>
              <a:rPr lang="en-GB" sz="2167" dirty="0"/>
              <a:t>Play maths games online: </a:t>
            </a:r>
            <a:endParaRPr sz="2167" dirty="0"/>
          </a:p>
          <a:p>
            <a:pPr indent="0">
              <a:lnSpc>
                <a:spcPct val="100000"/>
              </a:lnSpc>
              <a:buNone/>
            </a:pPr>
            <a:r>
              <a:rPr lang="en-GB" sz="1950" b="1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Hit the Button</a:t>
            </a:r>
            <a:r>
              <a:rPr lang="en-GB" sz="1950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en-GB" sz="1950" u="sng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https://www.topmarks.co.uk/maths-games/hit-the-button</a:t>
            </a:r>
            <a:r>
              <a:rPr lang="en-GB" sz="1950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</a:t>
            </a:r>
            <a:endParaRPr sz="1408" dirty="0"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950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Snappy Maths </a:t>
            </a:r>
            <a:r>
              <a:rPr lang="en-GB" sz="1950" u="sng" dirty="0">
                <a:solidFill>
                  <a:schemeClr val="hlink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  <a:hlinkClick r:id="rId3"/>
              </a:rPr>
              <a:t>http://www.snappymaths.com/multiplication/multiplication.htm</a:t>
            </a:r>
            <a:endParaRPr sz="1408" dirty="0"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950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Time table games: </a:t>
            </a:r>
            <a:r>
              <a:rPr lang="en-GB" sz="1950" u="sng" dirty="0">
                <a:solidFill>
                  <a:schemeClr val="hlink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  <a:hlinkClick r:id="rId4"/>
              </a:rPr>
              <a:t>https://www.timestables.co.uk/games/</a:t>
            </a:r>
            <a:endParaRPr sz="1408" dirty="0"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950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Maths frame: </a:t>
            </a:r>
            <a:r>
              <a:rPr lang="en-GB" sz="1950" u="sng" dirty="0">
                <a:solidFill>
                  <a:schemeClr val="hlink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  <a:hlinkClick r:id="rId5"/>
              </a:rPr>
              <a:t>https://mathsframe.co.uk/en/resources/resource/477/Multiplication-Tables-Check</a:t>
            </a:r>
            <a:endParaRPr sz="1408" dirty="0"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950" dirty="0"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TT Rockstars: https://ttrockstars.com/</a:t>
            </a:r>
            <a:endParaRPr sz="1408" dirty="0"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body" idx="1"/>
          </p:nvPr>
        </p:nvSpPr>
        <p:spPr>
          <a:xfrm>
            <a:off x="337675" y="1443847"/>
            <a:ext cx="9230650" cy="19093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9044" tIns="99044" rIns="99044" bIns="99044" rtlCol="0" anchor="t" anchorCtr="0">
            <a:noAutofit/>
          </a:bodyPr>
          <a:lstStyle/>
          <a:p>
            <a:pPr marL="0" indent="0" algn="ctr">
              <a:buNone/>
            </a:pPr>
            <a:r>
              <a:rPr lang="en-GB" sz="2925" dirty="0"/>
              <a:t>We really thank you for your support and wish our Y4 pupils all the best for the upcoming MTC in June 2026.</a:t>
            </a:r>
            <a:endParaRPr sz="2925" dirty="0"/>
          </a:p>
          <a:p>
            <a:pPr marL="0" indent="0" algn="ctr">
              <a:buNone/>
            </a:pPr>
            <a:endParaRPr dirty="0"/>
          </a:p>
        </p:txBody>
      </p:sp>
      <p:sp>
        <p:nvSpPr>
          <p:cNvPr id="85" name="Google Shape;85;p13"/>
          <p:cNvSpPr txBox="1">
            <a:spLocks noGrp="1"/>
          </p:cNvSpPr>
          <p:nvPr>
            <p:ph type="sldNum" idx="12"/>
          </p:nvPr>
        </p:nvSpPr>
        <p:spPr>
          <a:xfrm>
            <a:off x="9178496" y="5694756"/>
            <a:ext cx="594425" cy="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fld id="{00000000-1234-1234-1234-123412341234}" type="slidenum">
              <a:rPr lang="en-GB"/>
              <a:pPr/>
              <a:t>19</a:t>
            </a:fld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788567" y="2823101"/>
            <a:ext cx="8110375" cy="113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44" tIns="99044" rIns="99044" bIns="99044" anchor="ctr" anchorCtr="0">
            <a:noAutofit/>
          </a:bodyPr>
          <a:lstStyle/>
          <a:p>
            <a:pPr algn="ctr">
              <a:buClr>
                <a:srgbClr val="000000"/>
              </a:buClr>
              <a:buSzPts val="2800"/>
            </a:pPr>
            <a:r>
              <a:rPr lang="en-GB" sz="3033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Thank for taking the time to read this information.</a:t>
            </a:r>
            <a:endParaRPr sz="3033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hlinkClick r:id="rId3"/>
            <a:extLst>
              <a:ext uri="{FF2B5EF4-FFF2-40B4-BE49-F238E27FC236}">
                <a16:creationId xmlns:a16="http://schemas.microsoft.com/office/drawing/2014/main" id="{09CC1739-7960-4241-81BC-543A485BCC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7202" y="3689800"/>
            <a:ext cx="2038131" cy="28295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292668"/>
      </a:dk1>
      <a:lt1>
        <a:sysClr val="window" lastClr="FFFFFF"/>
      </a:lt1>
      <a:dk2>
        <a:srgbClr val="292668"/>
      </a:dk2>
      <a:lt2>
        <a:srgbClr val="BFBFBF"/>
      </a:lt2>
      <a:accent1>
        <a:srgbClr val="FFA000"/>
      </a:accent1>
      <a:accent2>
        <a:srgbClr val="292668"/>
      </a:accent2>
      <a:accent3>
        <a:srgbClr val="504BBD"/>
      </a:accent3>
      <a:accent4>
        <a:srgbClr val="7F8FA9"/>
      </a:accent4>
      <a:accent5>
        <a:srgbClr val="5AA2AE"/>
      </a:accent5>
      <a:accent6>
        <a:srgbClr val="9D90A0"/>
      </a:accent6>
      <a:hlink>
        <a:srgbClr val="FFA000"/>
      </a:hlink>
      <a:folHlink>
        <a:srgbClr val="7F7F7F"/>
      </a:folHlink>
    </a:clrScheme>
    <a:fontScheme name="TPAT">
      <a:majorFont>
        <a:latin typeface="Poppins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3 ROS PowerPoint Template" id="{2C74BA09-D02E-43E9-BD98-CC42BF7B7BF0}" vid="{4ECBC8DE-B793-432F-9267-1E6C8CF255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2023 ROS PowerPoint Template</Template>
  <TotalTime>831</TotalTime>
  <Words>873</Words>
  <Application>Microsoft Office PowerPoint</Application>
  <PresentationFormat>A4 Paper (210x297 mm)</PresentationFormat>
  <Paragraphs>108</Paragraphs>
  <Slides>19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Lato</vt:lpstr>
      <vt:lpstr>Nunito</vt:lpstr>
      <vt:lpstr>Poppins</vt:lpstr>
      <vt:lpstr>Office Theme</vt:lpstr>
      <vt:lpstr>PowerPoint Presentation</vt:lpstr>
      <vt:lpstr>Important information about multiplication tables check (MTC):</vt:lpstr>
      <vt:lpstr>When the check will take place:</vt:lpstr>
      <vt:lpstr>How the check is carried out:</vt:lpstr>
      <vt:lpstr>Specific arrangements for the check:</vt:lpstr>
      <vt:lpstr>The check questions:</vt:lpstr>
      <vt:lpstr>How best to prepare your child for the check:</vt:lpstr>
      <vt:lpstr>Oak heat map as of 4th February </vt:lpstr>
      <vt:lpstr>September - Oak</vt:lpstr>
      <vt:lpstr>PowerPoint Presentation</vt:lpstr>
      <vt:lpstr>Oak average scores as of 4th February </vt:lpstr>
      <vt:lpstr>Pear heat map as of 4th February</vt:lpstr>
      <vt:lpstr>September - Pear</vt:lpstr>
      <vt:lpstr>PowerPoint Presentation</vt:lpstr>
      <vt:lpstr>Pear average scores as of 4th February </vt:lpstr>
      <vt:lpstr>Where is Red Oaks tracking</vt:lpstr>
      <vt:lpstr>How the MTC is reported</vt:lpstr>
      <vt:lpstr>Games to try: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Mandy Jacques (ROS Staff)</dc:creator>
  <cp:lastModifiedBy>Mandy Jacques (ROS Staff)</cp:lastModifiedBy>
  <cp:revision>22</cp:revision>
  <cp:lastPrinted>2024-01-25T07:41:15Z</cp:lastPrinted>
  <dcterms:created xsi:type="dcterms:W3CDTF">2023-10-23T11:38:58Z</dcterms:created>
  <dcterms:modified xsi:type="dcterms:W3CDTF">2026-02-04T11:49:37Z</dcterms:modified>
</cp:coreProperties>
</file>