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22" r:id="rId2"/>
  </p:sldMasterIdLst>
  <p:notesMasterIdLst>
    <p:notesMasterId r:id="rId19"/>
  </p:notesMasterIdLst>
  <p:sldIdLst>
    <p:sldId id="277" r:id="rId3"/>
    <p:sldId id="281" r:id="rId4"/>
    <p:sldId id="274" r:id="rId5"/>
    <p:sldId id="278" r:id="rId6"/>
    <p:sldId id="279" r:id="rId7"/>
    <p:sldId id="280" r:id="rId8"/>
    <p:sldId id="282" r:id="rId9"/>
    <p:sldId id="291" r:id="rId10"/>
    <p:sldId id="293" r:id="rId11"/>
    <p:sldId id="283" r:id="rId12"/>
    <p:sldId id="284" r:id="rId13"/>
    <p:sldId id="285" r:id="rId14"/>
    <p:sldId id="286" r:id="rId15"/>
    <p:sldId id="287" r:id="rId16"/>
    <p:sldId id="292" r:id="rId17"/>
    <p:sldId id="288" r:id="rId18"/>
  </p:sldIdLst>
  <p:sldSz cx="9906000" cy="6858000" type="A4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5E5"/>
    <a:srgbClr val="FFEBD6"/>
    <a:srgbClr val="FFA000"/>
    <a:srgbClr val="060809"/>
    <a:srgbClr val="233D7E"/>
    <a:srgbClr val="080808"/>
    <a:srgbClr val="292668"/>
    <a:srgbClr val="D0CECE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98" autoAdjust="0"/>
    <p:restoredTop sz="91427"/>
  </p:normalViewPr>
  <p:slideViewPr>
    <p:cSldViewPr snapToGrid="0">
      <p:cViewPr varScale="1">
        <p:scale>
          <a:sx n="99" d="100"/>
          <a:sy n="99" d="100"/>
        </p:scale>
        <p:origin x="690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A8A6127F-B081-4EF0-85D0-9697592D189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8"/>
            <a:ext cx="568325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8"/>
            <a:ext cx="3078427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8"/>
            <a:ext cx="3078427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BE9C2EF5-1595-4D38-9E8E-A18420A860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99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303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081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F3020E-6FBA-4EDD-AAE7-73301E83D32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48483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705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082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319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75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204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841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5024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1587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6876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406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4729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C2EF5-1595-4D38-9E8E-A18420A860F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424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5164E7C-36F2-4803-9BC6-40083D013285}"/>
              </a:ext>
            </a:extLst>
          </p:cNvPr>
          <p:cNvSpPr/>
          <p:nvPr userDrawn="1"/>
        </p:nvSpPr>
        <p:spPr>
          <a:xfrm>
            <a:off x="99753" y="116378"/>
            <a:ext cx="9667702" cy="660509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7C26C1-B7DB-4AC0-A141-54DB4594E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2151AF-AC53-4E28-8224-08C827D39E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67843-53E5-4F62-ABF2-254468C90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A977F-2504-E741-85B4-8F01994E1F25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9E286-29A4-40DE-BE98-65006D689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3A582-D868-4BB1-8DA9-0B6E8F2A6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41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BC68C5-3B37-44E2-82CA-B8122CE91233}"/>
              </a:ext>
            </a:extLst>
          </p:cNvPr>
          <p:cNvSpPr/>
          <p:nvPr userDrawn="1"/>
        </p:nvSpPr>
        <p:spPr>
          <a:xfrm>
            <a:off x="99753" y="116378"/>
            <a:ext cx="9667702" cy="660509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79BA44-F929-4908-BF35-CACE3545F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81DEF-A4F1-4873-AA5D-9031D7D062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C4041-16C7-4BA6-AAD8-4AF0D3747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9A02F-357D-AF42-B110-A7740AFDCA1B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21B5E-E2BB-46F7-9AFE-9CE2A4FE1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E4692D-3084-40F8-B377-B014EA65C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77B53776-D2CB-457C-AEFA-EFD32C50F9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551" y="136524"/>
            <a:ext cx="1341123" cy="527305"/>
          </a:xfrm>
          <a:prstGeom prst="rect">
            <a:avLst/>
          </a:prstGeom>
        </p:spPr>
      </p:pic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A3F5AB75-5C21-4396-B96C-A731A39E39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111"/>
          <a:stretch/>
        </p:blipFill>
        <p:spPr>
          <a:xfrm>
            <a:off x="200889" y="5887315"/>
            <a:ext cx="655322" cy="83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62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27F78F7-F0CA-439F-83D5-D2A7FCD7E9C7}"/>
              </a:ext>
            </a:extLst>
          </p:cNvPr>
          <p:cNvSpPr/>
          <p:nvPr userDrawn="1"/>
        </p:nvSpPr>
        <p:spPr>
          <a:xfrm>
            <a:off x="99753" y="116378"/>
            <a:ext cx="9667702" cy="660509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F75395-8A36-4FD2-980F-5B2C399EA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C8699-F775-412E-9BFD-CFEC6EB853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93F0A-EFE8-4FDE-B2B3-61F9CF951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9B27-4D02-2940-AED5-BC8F2B3B1507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2294A-F978-4318-9511-E89C9CD11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C33452-FC9C-45AD-B57F-06416FB7D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1486141F-5CD8-48CC-9C9F-5121AF5A9C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551" y="136524"/>
            <a:ext cx="1341123" cy="527305"/>
          </a:xfrm>
          <a:prstGeom prst="rect">
            <a:avLst/>
          </a:prstGeom>
        </p:spPr>
      </p:pic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2103E17A-78B4-42B5-8E45-75B75A8731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111"/>
          <a:stretch/>
        </p:blipFill>
        <p:spPr>
          <a:xfrm>
            <a:off x="200889" y="5887315"/>
            <a:ext cx="655322" cy="83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200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4DBD6-2FBE-481A-98B7-E125606DB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5B911-C736-4878-AEB3-846E98F8B5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4FB04-0473-42A5-BEB0-89ADD20A9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818978-DB78-4461-AA56-0DA11A1DC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7878-2C98-7449-BB8F-764A5EA8E558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E0D54C-A347-44CF-9114-D08E90CDB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2F9BE-E5DE-4495-BFFF-1B96E27A4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60D3D9EB-A94E-459B-A254-D4090896CA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551" y="136524"/>
            <a:ext cx="1341123" cy="527305"/>
          </a:xfrm>
          <a:prstGeom prst="rect">
            <a:avLst/>
          </a:prstGeom>
        </p:spPr>
      </p:pic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79061A85-0AF5-48D2-92F3-F4D075FFF2F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111"/>
          <a:stretch/>
        </p:blipFill>
        <p:spPr>
          <a:xfrm>
            <a:off x="200889" y="5887315"/>
            <a:ext cx="655322" cy="83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102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13A6E-28FC-4DB1-8E6C-2416BEA6B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C9C690-EB2E-4407-A2E8-0B0926B7A2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4A9593-EBE0-492C-8F56-CEE0D42537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3FD9A2-7394-486B-9EF8-2CBAF930C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CD0B0A-278F-4C9E-B035-68CADACF9F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9863E7-2B13-46E1-92E2-8EB6DFE0A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2F403-9584-1749-B6AB-5E1C5F94527C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6FD7BC-7284-42DE-8F64-045EB6A97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2ABE38-531C-49B4-BCE1-B8B010147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DE7600F2-6B79-404D-A0AB-FC7C1CF193B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551" y="136524"/>
            <a:ext cx="1341123" cy="527305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AF4C611F-0BF5-48AB-9A8E-33091DC6CBA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111"/>
          <a:stretch/>
        </p:blipFill>
        <p:spPr>
          <a:xfrm>
            <a:off x="200889" y="5887315"/>
            <a:ext cx="655322" cy="83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004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64F0BBC-F4FB-47E8-B93D-1FD0609B8801}"/>
              </a:ext>
            </a:extLst>
          </p:cNvPr>
          <p:cNvSpPr/>
          <p:nvPr userDrawn="1"/>
        </p:nvSpPr>
        <p:spPr>
          <a:xfrm>
            <a:off x="99753" y="116378"/>
            <a:ext cx="9667702" cy="660509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48774C-C103-4924-A8CE-59FCE033C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BF1797-5D00-4FB8-948D-005222728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C0351-EB03-5444-BA93-B7E778374E24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9B8DB9-6FB7-4AAB-8230-50441F27F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2B63F5-7502-49FC-AB16-B0D926D62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613A628F-0EFB-4454-8F73-28FD317D2A8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551" y="136524"/>
            <a:ext cx="1341123" cy="5273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6D45DB9-1FF7-4EBA-9E53-4FA3A7232E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16" y="5624876"/>
            <a:ext cx="736441" cy="966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718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1471CA-E378-48B0-81F1-7F1C4EF07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ADB90-FF7E-5041-AB9F-1BC0957AB829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6F19C9-C50E-4835-9A31-A9AB496DE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E4422D-D1D5-4ACA-B0E0-933553349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157B26E-4DF7-4A9E-A2F2-01F2CBE713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551" y="136524"/>
            <a:ext cx="1341123" cy="527305"/>
          </a:xfrm>
          <a:prstGeom prst="rect">
            <a:avLst/>
          </a:prstGeom>
        </p:spPr>
      </p:pic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A2DC656-906C-4033-A2CA-D2BA12CFEC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111"/>
          <a:stretch/>
        </p:blipFill>
        <p:spPr>
          <a:xfrm>
            <a:off x="200889" y="5887315"/>
            <a:ext cx="655322" cy="83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376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20572-87D9-4C65-BB42-BB9794649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8D9499-8FB0-457C-A5AF-19B71E3A2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7F464A-483D-4F6A-8C45-BAF6477618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0548F1-D932-4C49-8959-BC98E7921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8CB6-48D8-4E47-B0D3-B56230F429D0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0518F-2ED8-427B-A30E-C04143765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6AF21D-0247-4826-8ED1-63F9934E9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8608F146-A73E-4F17-9857-EAED530C0E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551" y="136524"/>
            <a:ext cx="1341123" cy="527305"/>
          </a:xfrm>
          <a:prstGeom prst="rect">
            <a:avLst/>
          </a:prstGeom>
        </p:spPr>
      </p:pic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1EB8A0F3-30B4-48D1-B27C-DB867EC3D0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111"/>
          <a:stretch/>
        </p:blipFill>
        <p:spPr>
          <a:xfrm>
            <a:off x="200889" y="5887315"/>
            <a:ext cx="655322" cy="83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838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FE4A-DE81-421D-9A9A-0F72AB180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3B6ACA-E2D5-40A0-9E67-1675BBE5C1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B16A3C-C51F-4CAA-A322-179075F91E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F6351-7F4F-493A-8CA6-564AFFEDF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716D3-DCE8-CC45-8106-AE5DFCD073F9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E6DCB1-3201-4BB1-87CF-460736E35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54B685-B9BA-4938-BEF9-7F7E58CE0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7F98E276-E348-4AEC-89F2-D1CFC80D161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551" y="136524"/>
            <a:ext cx="1341123" cy="527305"/>
          </a:xfrm>
          <a:prstGeom prst="rect">
            <a:avLst/>
          </a:prstGeom>
        </p:spPr>
      </p:pic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48C1ADD3-8641-4715-A4C9-7CC52B4B5E8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111"/>
          <a:stretch/>
        </p:blipFill>
        <p:spPr>
          <a:xfrm>
            <a:off x="200889" y="5887315"/>
            <a:ext cx="655322" cy="83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1720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0FD8F-7118-4A58-B89A-F8A89BEA9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4EE930-1550-4587-84B4-D99C850DDB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BCF23-775F-4441-A282-B8F14CF21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A7C16-FAF2-2C41-B697-563997C522AD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FF7EE0-47DD-4F95-9AD5-670AD4C81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AA0C4-D396-4ED4-B4A3-BA98FA6AB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18F1DE5C-B002-438E-9B73-B11CF0F136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111"/>
          <a:stretch/>
        </p:blipFill>
        <p:spPr>
          <a:xfrm>
            <a:off x="200889" y="5887315"/>
            <a:ext cx="655322" cy="83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38F6995F-64D1-4DCE-B5D8-557C848795F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551" y="136524"/>
            <a:ext cx="1341123" cy="52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8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A91EAA-9799-47E0-BE70-73A91D5754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02BD9C-3BFC-4452-BD40-F04B30B06A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F5419-B25C-4F48-AF97-B851B0EF6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D9EA-0687-604F-B97A-763B6765DF9F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0362D9-9567-4BCB-BF4B-ECDEA9A9F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8F777-0B1A-40A8-A329-10A9D11E8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13988DE8-869F-4BF0-8C3F-6106ACEB58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111"/>
          <a:stretch/>
        </p:blipFill>
        <p:spPr>
          <a:xfrm rot="5400000">
            <a:off x="229550" y="47104"/>
            <a:ext cx="655322" cy="834161"/>
          </a:xfrm>
          <a:prstGeom prst="rect">
            <a:avLst/>
          </a:prstGeom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AB75CADD-CE8F-4AC8-BC72-A3EDC64AF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18053" y="5787262"/>
            <a:ext cx="1341123" cy="52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1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A4CB2-D7C5-4A49-997A-ECD7AC7B64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1EB635-6E6D-437D-B978-607586F591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196952-3EC2-44DF-B48E-457FB492E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D62A2-47D3-4ED9-8C55-1A8992BA4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398AE3-E809-437B-8777-41A83C678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0645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D109-1599-45C3-B201-3F9CF019A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EF502-B220-4FA7-965A-1BCF11F3CB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191C27-3D56-45A9-9E41-FF5AABF3E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F805F1-D8EA-422A-88C3-12058E28E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6DC85-0440-4C64-AFE5-2FB155373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950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3A6DF-9C51-4712-B2E8-CA44E7DDA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2F1B63-4972-4F3D-A4FD-5552B706D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9F0C8D-CDCA-404E-9F35-52858495F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E0B9E8-483D-4060-80E8-98A2A4A0F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83B3E-BCFF-4852-AE51-D452AF4CC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1072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72572-8951-4A51-9F3D-74484006C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A5DEC-206A-4A87-9EF6-C277DB39AF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763762-09EE-4860-B01E-588F8EB18E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5AA0B2-4500-444D-BE33-97DBE3C89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B6EFCB-079D-45A3-87FC-CD4A3AE58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6BBBA1-E43D-4D98-987D-5E9ECA325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16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282AD-346E-4298-8340-8A8F0D5C4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A20001-2CA9-441B-8816-02C9563B93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0B95EB-C4FB-4853-A739-4BDCFF80C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552D37-F368-49E4-9E07-D0CC7A1638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5B046C-CCA6-4B36-AB5D-888402ABCC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037A1-AA36-44C0-92E2-93E193E4B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EB5197-5D70-44B0-ABD5-878F34AC7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828A1C-37FB-4773-A6EA-1D586ACEF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0947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0AC47-56D3-4382-AB2A-DE817C3BD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CAAFD8-6D8A-4DA1-BCB3-7780C9EC4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85B4E1-7DC6-4B00-81B8-1E5CCD811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E86BA2-512A-47F7-9F5B-59DC9070B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3253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D82C68-360E-41A2-82F6-20DA88D0C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0902A4-7C8A-4719-8494-D2FD4ABE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40E649-40D0-41EB-A60A-9805310D7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4952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4D7BE-B4B0-4AEA-8296-D1485BB45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35A2B-F724-4F45-98DC-E2E2AD1784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EC50D5-0484-4BB5-B028-29F33E8A2C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CFBE06-EF52-408E-B767-87255BBFD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C72445-12AD-421A-AA95-E15CB3D4A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50EAD4-610E-4558-B679-7453CB084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5523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C3970-586C-4F96-8C13-2BA81E091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E35844-3DE5-4535-B9EB-AF0AFA565A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FC6E29-C130-4F07-A5EE-0E95E25397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11EA7F-E639-4749-887C-EEF30BF80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E4787D-370E-46C9-8EB2-6C927F04E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296A8A-D0F3-431B-9F07-592B7F4BE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151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630F4-3D1A-4D41-BB17-9FAF8EA75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F46356-D577-42F5-89B9-60C921592B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D8075-70F8-4B63-845A-542D4813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49120B-12CA-4C37-A4FC-FFA243CA8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88BFA-966E-4A2E-BC94-354938854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7529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F4B2F2-AD03-4892-B130-A42362AD0E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2FD686-8D24-44F1-A0AB-4614443743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DCADF-A79C-4B78-907E-5A3A3DCAE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560858-45EB-4A0F-9491-C16C1F7CC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CA5B09-C7D1-4111-ACCA-35A5FDF26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838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D64D58-BBDF-4759-BE5B-8EA204922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D11DB-EB13-4462-86D8-7FC1412F97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5DF24-99A3-4FFF-BC54-E793160315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FFFB4-400D-1240-AB24-6F86C96D4DFB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45B1EB-05E7-4436-85A0-AD33A8DEE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278E3-9F6D-4305-AF0F-25D9C5C9BE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857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23768C-E9A7-4244-A325-C930C7322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1F3A3-0075-4703-9F8F-610E99980C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335A80-DC51-4667-8AC1-8B8F6FDCD0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A782E-B814-4B86-B868-1736FE41FFF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FD269D-3344-4F31-804C-B4ED6B72EE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8C5A5-11EB-4E8B-873D-14C02470F1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44BFA-A5C0-4D74-83FA-ADB9A4C17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138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mailto:office@redoaks.org.sch.uk" TargetMode="External"/><Relationship Id="rId3" Type="http://schemas.openxmlformats.org/officeDocument/2006/relationships/hyperlink" Target="mailto:head@redoaks.org.uk" TargetMode="External"/><Relationship Id="rId7" Type="http://schemas.openxmlformats.org/officeDocument/2006/relationships/hyperlink" Target="mailto:birch@redoaks.org.u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hyperlink" Target="mailto:willow@redoaks.org.uk" TargetMode="External"/><Relationship Id="rId5" Type="http://schemas.openxmlformats.org/officeDocument/2006/relationships/hyperlink" Target="mailto:y1.2@redoaks.org.uk" TargetMode="External"/><Relationship Id="rId4" Type="http://schemas.openxmlformats.org/officeDocument/2006/relationships/hyperlink" Target="mailto:deputyhead@redoaks.org.uk" TargetMode="Externa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classroomsecrets.co.uk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16.png"/><Relationship Id="rId4" Type="http://schemas.openxmlformats.org/officeDocument/2006/relationships/hyperlink" Target="http://www.ttrockstars.com/login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2AD1AE8-4033-4149-8DC7-71E69F459717}"/>
              </a:ext>
            </a:extLst>
          </p:cNvPr>
          <p:cNvSpPr txBox="1"/>
          <p:nvPr/>
        </p:nvSpPr>
        <p:spPr>
          <a:xfrm>
            <a:off x="1508369" y="480515"/>
            <a:ext cx="647113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solidFill>
                  <a:srgbClr val="002060"/>
                </a:solidFill>
                <a:latin typeface="+mn-lt"/>
              </a:rPr>
              <a:t>Welcome to Year 2</a:t>
            </a:r>
            <a:br>
              <a:rPr lang="en-GB" sz="5400" dirty="0">
                <a:solidFill>
                  <a:srgbClr val="002060"/>
                </a:solidFill>
                <a:latin typeface="+mn-lt"/>
              </a:rPr>
            </a:br>
            <a:r>
              <a:rPr lang="en-GB" sz="5400" dirty="0">
                <a:solidFill>
                  <a:srgbClr val="002060"/>
                </a:solidFill>
                <a:latin typeface="+mn-lt"/>
              </a:rPr>
              <a:t>2025-2026</a:t>
            </a:r>
            <a:endParaRPr lang="en-GB" sz="5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4643A2-3811-493A-AA02-46BD17757E76}"/>
              </a:ext>
            </a:extLst>
          </p:cNvPr>
          <p:cNvSpPr txBox="1"/>
          <p:nvPr/>
        </p:nvSpPr>
        <p:spPr>
          <a:xfrm>
            <a:off x="2560673" y="3719868"/>
            <a:ext cx="47846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  <a:cs typeface="Arial" charset="0"/>
              </a:rPr>
              <a:t>Miss Hawkins  (Birch Class)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0FC71-FA4F-4AD6-A930-B78EF9FACA82}"/>
              </a:ext>
            </a:extLst>
          </p:cNvPr>
          <p:cNvSpPr txBox="1"/>
          <p:nvPr/>
        </p:nvSpPr>
        <p:spPr>
          <a:xfrm>
            <a:off x="2229606" y="3119704"/>
            <a:ext cx="544678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  <a:cs typeface="Arial" charset="0"/>
              </a:rPr>
              <a:t>Ms Duffin (Willow Class)</a:t>
            </a:r>
          </a:p>
          <a:p>
            <a:pPr algn="ctr">
              <a:defRPr/>
            </a:pPr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  <a:cs typeface="Arial" charset="0"/>
              </a:rPr>
              <a:t>				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09A8D4-83A2-4A9E-A5DB-80DE211063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68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AA3E1386-D094-4C9C-9ABB-5940416D1030}"/>
              </a:ext>
            </a:extLst>
          </p:cNvPr>
          <p:cNvSpPr txBox="1">
            <a:spLocks noChangeArrowheads="1"/>
          </p:cNvSpPr>
          <p:nvPr/>
        </p:nvSpPr>
        <p:spPr>
          <a:xfrm>
            <a:off x="1447799" y="1165000"/>
            <a:ext cx="7777163" cy="4924425"/>
          </a:xfrm>
          <a:prstGeom prst="rect">
            <a:avLst/>
          </a:prstGeom>
        </p:spPr>
        <p:txBody>
          <a:bodyPr rtlCol="0">
            <a:normAutofit/>
          </a:bodyPr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defRPr/>
            </a:pPr>
            <a:endParaRPr lang="en-GB" sz="1600" dirty="0">
              <a:latin typeface="Comic Sans MS" panose="030F0702030302020204" pitchFamily="66" charset="0"/>
            </a:endParaRPr>
          </a:p>
          <a:p>
            <a:pPr marL="274320" indent="-274320">
              <a:defRPr/>
            </a:pPr>
            <a:endParaRPr lang="en-GB" sz="1600" dirty="0">
              <a:latin typeface="Comic Sans MS" panose="030F0702030302020204" pitchFamily="66" charset="0"/>
            </a:endParaRPr>
          </a:p>
          <a:p>
            <a:pPr marL="274320" indent="-274320">
              <a:defRPr/>
            </a:pPr>
            <a:r>
              <a:rPr lang="en-GB" sz="1800" dirty="0"/>
              <a:t>Mrs Painter –    </a:t>
            </a:r>
            <a:r>
              <a:rPr lang="en-GB" sz="1800" dirty="0">
                <a:hlinkClick r:id="rId3"/>
              </a:rPr>
              <a:t>head@redoaks.org.uk</a:t>
            </a:r>
            <a:endParaRPr lang="en-GB" sz="1800" dirty="0"/>
          </a:p>
          <a:p>
            <a:pPr marL="274320" indent="-274320">
              <a:defRPr/>
            </a:pPr>
            <a:r>
              <a:rPr lang="en-GB" sz="1800" dirty="0"/>
              <a:t>Mr Lee -  </a:t>
            </a:r>
            <a:r>
              <a:rPr lang="en-GB" sz="1800" dirty="0">
                <a:hlinkClick r:id="rId4"/>
              </a:rPr>
              <a:t>deputyhead@redoaks.org.uk</a:t>
            </a:r>
            <a:endParaRPr lang="en-GB" sz="1800" dirty="0">
              <a:solidFill>
                <a:schemeClr val="bg2">
                  <a:lumMod val="25000"/>
                </a:schemeClr>
              </a:solidFill>
            </a:endParaRPr>
          </a:p>
          <a:p>
            <a:pPr>
              <a:defRPr/>
            </a:pPr>
            <a:r>
              <a:rPr lang="en-GB" sz="1800" dirty="0"/>
              <a:t>Mrs Walton - </a:t>
            </a:r>
            <a:r>
              <a:rPr lang="en-GB" sz="1800" dirty="0">
                <a:hlinkClick r:id="rId5"/>
              </a:rPr>
              <a:t>y1.2@redoaks.org.uk</a:t>
            </a:r>
            <a:endParaRPr lang="en-GB" sz="1800" dirty="0"/>
          </a:p>
          <a:p>
            <a:pPr marL="0" indent="0">
              <a:buNone/>
              <a:defRPr/>
            </a:pPr>
            <a:endParaRPr lang="en-GB" sz="1800" dirty="0"/>
          </a:p>
          <a:p>
            <a:pPr marL="274320" indent="-274320">
              <a:defRPr/>
            </a:pPr>
            <a:r>
              <a:rPr lang="en-GB" sz="1800" dirty="0"/>
              <a:t> Ms Duffin – </a:t>
            </a:r>
            <a:r>
              <a:rPr lang="en-GB" sz="1800" dirty="0">
                <a:hlinkClick r:id="rId6"/>
              </a:rPr>
              <a:t>willow@redoaks.org.uk</a:t>
            </a:r>
            <a:endParaRPr lang="en-GB" sz="1800" dirty="0"/>
          </a:p>
          <a:p>
            <a:pPr marL="274320" indent="-274320">
              <a:defRPr/>
            </a:pPr>
            <a:r>
              <a:rPr lang="en-GB" sz="1800" dirty="0"/>
              <a:t>Miss Hawkins – </a:t>
            </a:r>
            <a:r>
              <a:rPr lang="en-GB" sz="1800" dirty="0">
                <a:hlinkClick r:id="rId7"/>
              </a:rPr>
              <a:t>birch@redoaks.org.uk</a:t>
            </a:r>
            <a:endParaRPr lang="en-GB" sz="1800" dirty="0"/>
          </a:p>
          <a:p>
            <a:pPr marL="274320" indent="-274320">
              <a:defRPr/>
            </a:pPr>
            <a:r>
              <a:rPr lang="en-GB" sz="1800" dirty="0"/>
              <a:t>Office – </a:t>
            </a:r>
            <a:r>
              <a:rPr lang="en-GB" sz="1800" dirty="0">
                <a:hlinkClick r:id="rId8"/>
              </a:rPr>
              <a:t>office@redoaks.org.sch.uk</a:t>
            </a:r>
            <a:r>
              <a:rPr lang="en-GB" sz="1800" dirty="0"/>
              <a:t> </a:t>
            </a:r>
          </a:p>
          <a:p>
            <a:pPr marL="0" indent="0">
              <a:buNone/>
              <a:defRPr/>
            </a:pPr>
            <a:r>
              <a:rPr lang="en-GB" sz="1800" dirty="0"/>
              <a:t> 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br>
              <a:rPr lang="en-GB" sz="4000" dirty="0"/>
            </a:br>
            <a:endParaRPr lang="en-GB" sz="20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6C999C-956E-4C0E-8D9B-7890513216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1038" y="365126"/>
            <a:ext cx="8543925" cy="1325563"/>
          </a:xfrm>
        </p:spPr>
        <p:txBody>
          <a:bodyPr/>
          <a:lstStyle/>
          <a:p>
            <a:pPr algn="ctr" eaLnBrk="1" hangingPunct="1"/>
            <a:r>
              <a:rPr lang="en-GB" altLang="en-US" sz="6600" dirty="0">
                <a:latin typeface="+mn-lt"/>
              </a:rPr>
              <a:t>Contact us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1C4C77-B941-4555-8F1D-45FAB07DEA3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23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F36A7E-66B6-4935-AC5D-0478C38C2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53" y="919583"/>
            <a:ext cx="9330010" cy="5248131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C6938B-6D18-44A1-A809-A0E7E7213D6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7574" cy="961818"/>
          </a:xfrm>
          <a:prstGeom prst="rect">
            <a:avLst/>
          </a:prstGeom>
        </p:spPr>
      </p:pic>
      <p:pic>
        <p:nvPicPr>
          <p:cNvPr id="2" name="Behaviour Policy for Parents ">
            <a:hlinkClick r:id="" action="ppaction://media"/>
            <a:extLst>
              <a:ext uri="{FF2B5EF4-FFF2-40B4-BE49-F238E27FC236}">
                <a16:creationId xmlns:a16="http://schemas.microsoft.com/office/drawing/2014/main" id="{15D71A06-9419-4E92-9B2C-64ED43C56F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787900" y="3263900"/>
            <a:ext cx="330200" cy="330200"/>
          </a:xfrm>
          <a:prstGeom prst="rect">
            <a:avLst/>
          </a:prstGeom>
        </p:spPr>
      </p:pic>
      <p:pic>
        <p:nvPicPr>
          <p:cNvPr id="3" name="Behaviour Policy for Parents ">
            <a:hlinkClick r:id="" action="ppaction://media"/>
            <a:extLst>
              <a:ext uri="{FF2B5EF4-FFF2-40B4-BE49-F238E27FC236}">
                <a16:creationId xmlns:a16="http://schemas.microsoft.com/office/drawing/2014/main" id="{25934EBE-6415-4477-808E-229C493840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5724541"/>
            <a:ext cx="330200" cy="33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444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81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38A91F0-53BE-4CE0-B34C-CF72DCA62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5238" y="5594813"/>
            <a:ext cx="8248304" cy="126318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+mn-lt"/>
              </a:rPr>
              <a:t>www.redoaks.org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8FEBCC-E384-4323-B709-7329E983F2C2}"/>
              </a:ext>
            </a:extLst>
          </p:cNvPr>
          <p:cNvSpPr txBox="1"/>
          <p:nvPr/>
        </p:nvSpPr>
        <p:spPr>
          <a:xfrm>
            <a:off x="1137138" y="386862"/>
            <a:ext cx="7444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The School Website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865B93-4236-42A0-BF6F-DB366B1E6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CE661B-03A0-42C6-AFF3-098C11F824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587" y="1612636"/>
            <a:ext cx="7921256" cy="3402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78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8478645E-7E32-4A9A-93AA-AD62F8BC4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8025" y="98690"/>
            <a:ext cx="5689600" cy="1252538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+mn-lt"/>
              </a:rPr>
              <a:t>Children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F1AB9E-2061-46A1-AD52-00495C9F8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BB0E17-98AE-4EED-AA1F-443B53CDB6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388" y="2271551"/>
            <a:ext cx="8945223" cy="231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71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AC4540-8E3E-4EB7-9A87-39199712E3F1}"/>
              </a:ext>
            </a:extLst>
          </p:cNvPr>
          <p:cNvSpPr txBox="1"/>
          <p:nvPr/>
        </p:nvSpPr>
        <p:spPr>
          <a:xfrm>
            <a:off x="2374106" y="5393315"/>
            <a:ext cx="5157787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>
                <a:cs typeface="Arial" charset="0"/>
              </a:rPr>
              <a:t>Under the year group you will find photos later in the term and class news.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624EE8-782D-485C-AAD1-A5E25F128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3F5B6AA-7784-4DB4-9773-8BC41A13A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637" y="1141519"/>
            <a:ext cx="7878726" cy="384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95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FA48E273-1A59-4FC4-BABB-22FEE3873011}"/>
              </a:ext>
            </a:extLst>
          </p:cNvPr>
          <p:cNvSpPr txBox="1">
            <a:spLocks noChangeArrowheads="1"/>
          </p:cNvSpPr>
          <p:nvPr/>
        </p:nvSpPr>
        <p:spPr>
          <a:xfrm>
            <a:off x="416169" y="3752291"/>
            <a:ext cx="9073662" cy="4402010"/>
          </a:xfrm>
          <a:prstGeom prst="rect">
            <a:avLst/>
          </a:prstGeom>
        </p:spPr>
        <p:txBody>
          <a:bodyPr rtlCol="0">
            <a:normAutofit/>
          </a:bodyPr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defRPr/>
            </a:pPr>
            <a:endParaRPr lang="en-GB" sz="4000" dirty="0">
              <a:solidFill>
                <a:schemeClr val="bg2">
                  <a:lumMod val="25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40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204C5C5-BF8F-4183-97FE-647C172016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1038" y="365126"/>
            <a:ext cx="8543925" cy="1325563"/>
          </a:xfrm>
        </p:spPr>
        <p:txBody>
          <a:bodyPr>
            <a:normAutofit/>
          </a:bodyPr>
          <a:lstStyle/>
          <a:p>
            <a:pPr marL="274320" indent="-274320" algn="ctr">
              <a:defRPr/>
            </a:pPr>
            <a:r>
              <a:rPr lang="en-GB" altLang="en-US" sz="6600" dirty="0">
                <a:latin typeface="+mn-lt"/>
              </a:rPr>
              <a:t>Mornings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4AA281-CFA1-451C-AB96-0F961D50B1FF}"/>
              </a:ext>
            </a:extLst>
          </p:cNvPr>
          <p:cNvSpPr/>
          <p:nvPr/>
        </p:nvSpPr>
        <p:spPr>
          <a:xfrm>
            <a:off x="502702" y="1520568"/>
            <a:ext cx="927925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2060"/>
                </a:solidFill>
              </a:rPr>
              <a:t>Doors open at 8:30</a:t>
            </a:r>
            <a:br>
              <a:rPr lang="en-GB" sz="3200" dirty="0">
                <a:solidFill>
                  <a:srgbClr val="002060"/>
                </a:solidFill>
              </a:rPr>
            </a:br>
            <a:r>
              <a:rPr lang="en-GB" sz="3200" dirty="0">
                <a:solidFill>
                  <a:srgbClr val="002060"/>
                </a:solidFill>
              </a:rPr>
              <a:t>Register promptly at 8:40am – please be on time, gate will close at 8.40am – children will be marked late if arriving after this time.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2060"/>
                </a:solidFill>
              </a:rPr>
              <a:t>Children will be independent reading when they come into class. We promote independence when they come in and to get themselves organised.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solidFill>
                <a:srgbClr val="00206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9E97CB-C43A-4983-A8C0-0ADC2302A5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03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CA406-7165-477B-B5A7-42EBFA24F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Attendance</a:t>
            </a:r>
            <a:endParaRPr lang="en-GB" dirty="0">
              <a:latin typeface="+mn-lt"/>
            </a:endParaRP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F7AEBDDD-DF6C-4F83-A0C5-9C263C3CD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376" y="1361976"/>
            <a:ext cx="7832254" cy="502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689B60-F33F-463D-B016-702FD79FB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74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1A360-7206-4547-BCDE-C00242046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+mn-lt"/>
              </a:rPr>
              <a:t>Uniform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1697D1-B9DF-4D91-97B4-39C1C6586D70}"/>
              </a:ext>
            </a:extLst>
          </p:cNvPr>
          <p:cNvSpPr txBox="1"/>
          <p:nvPr/>
        </p:nvSpPr>
        <p:spPr>
          <a:xfrm>
            <a:off x="298383" y="1443841"/>
            <a:ext cx="769058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• Grey trousers/shorts/skirts/pinafores (no leggings)</a:t>
            </a:r>
          </a:p>
          <a:p>
            <a:r>
              <a:rPr lang="en-GB" dirty="0"/>
              <a:t>• Red polo shirts</a:t>
            </a:r>
          </a:p>
          <a:p>
            <a:r>
              <a:rPr lang="en-GB" dirty="0"/>
              <a:t>• Navy blue polo shirts (Y6 only)</a:t>
            </a:r>
          </a:p>
          <a:p>
            <a:r>
              <a:rPr lang="en-GB" dirty="0"/>
              <a:t>• Navy blue sweatshirt/fleece/cardigan (with or without school logo)</a:t>
            </a:r>
          </a:p>
          <a:p>
            <a:r>
              <a:rPr lang="en-GB" dirty="0"/>
              <a:t>• White, grey or black socks or tights</a:t>
            </a:r>
          </a:p>
          <a:p>
            <a:r>
              <a:rPr lang="en-GB" dirty="0"/>
              <a:t>• Red checked summer dress (gingham dress)</a:t>
            </a:r>
          </a:p>
          <a:p>
            <a:r>
              <a:rPr lang="en-GB" dirty="0"/>
              <a:t>• Black, flat-heeled shoes (not slip-on) – no trainers </a:t>
            </a:r>
          </a:p>
          <a:p>
            <a:r>
              <a:rPr lang="en-GB" dirty="0"/>
              <a:t>• Summer sandals may be worn in warmer weather but no open toes</a:t>
            </a:r>
          </a:p>
          <a:p>
            <a:r>
              <a:rPr lang="en-GB" dirty="0"/>
              <a:t>• Hair bands must be red or navy</a:t>
            </a:r>
          </a:p>
          <a:p>
            <a:r>
              <a:rPr lang="en-GB" dirty="0"/>
              <a:t>• No large hair accessories, including animal print/shaped hair bands and birthday headdresses,</a:t>
            </a:r>
          </a:p>
          <a:p>
            <a:r>
              <a:rPr lang="en-GB" dirty="0"/>
              <a:t>are permitted.</a:t>
            </a:r>
          </a:p>
          <a:p>
            <a:r>
              <a:rPr lang="en-GB" dirty="0"/>
              <a:t>• A simple watch may be worn but no smart watches</a:t>
            </a:r>
          </a:p>
          <a:p>
            <a:r>
              <a:rPr lang="en-GB" dirty="0"/>
              <a:t>• Hat in warm weather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07592B-34D9-467D-8EBE-49B5876BB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983" y="4401474"/>
            <a:ext cx="2671141" cy="20253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940B76-CCA5-49DB-8B45-01F121AD99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18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6B71627-907B-40DA-A5A4-EC136FA52E72}"/>
              </a:ext>
            </a:extLst>
          </p:cNvPr>
          <p:cNvSpPr txBox="1">
            <a:spLocks noChangeArrowheads="1"/>
          </p:cNvSpPr>
          <p:nvPr/>
        </p:nvSpPr>
        <p:spPr>
          <a:xfrm>
            <a:off x="774700" y="1530642"/>
            <a:ext cx="8356600" cy="4881562"/>
          </a:xfrm>
          <a:prstGeom prst="rect">
            <a:avLst/>
          </a:prstGeom>
        </p:spPr>
        <p:txBody>
          <a:bodyPr rtlCol="0">
            <a:normAutofit/>
          </a:bodyPr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defRPr/>
            </a:pPr>
            <a:r>
              <a:rPr lang="en-GB" sz="3000" dirty="0"/>
              <a:t>2 x week (Monday and Wednesday)</a:t>
            </a:r>
          </a:p>
          <a:p>
            <a:pPr marL="274320" indent="-274320">
              <a:defRPr/>
            </a:pPr>
            <a:r>
              <a:rPr lang="en-GB" sz="3000" dirty="0"/>
              <a:t>Indoor (Monday) and Outdoor (Wednesday)</a:t>
            </a:r>
          </a:p>
          <a:p>
            <a:pPr marL="274320" indent="-274320">
              <a:defRPr/>
            </a:pPr>
            <a:r>
              <a:rPr lang="en-GB" sz="3000"/>
              <a:t>Please </a:t>
            </a:r>
            <a:r>
              <a:rPr lang="en-GB" sz="3000" dirty="0"/>
              <a:t>arrive dressed in PE kit on these days.</a:t>
            </a:r>
          </a:p>
          <a:p>
            <a:pPr marL="274320" indent="-274320">
              <a:defRPr/>
            </a:pPr>
            <a:r>
              <a:rPr lang="en-GB" sz="3000" dirty="0"/>
              <a:t>House coloured t-shirt (plain)</a:t>
            </a:r>
          </a:p>
          <a:p>
            <a:pPr>
              <a:defRPr/>
            </a:pPr>
            <a:r>
              <a:rPr lang="en-GB" sz="3000" dirty="0"/>
              <a:t>PE is a compulsory subject therefore a letter or phone call is needed if children are unable to participate.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CF5571-A20B-49C2-85DF-BD4678FE89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1038" y="365126"/>
            <a:ext cx="8543925" cy="1325563"/>
          </a:xfrm>
        </p:spPr>
        <p:txBody>
          <a:bodyPr/>
          <a:lstStyle/>
          <a:p>
            <a:pPr algn="ctr" eaLnBrk="1" hangingPunct="1"/>
            <a:r>
              <a:rPr lang="en-GB" altLang="en-US" sz="6000" dirty="0">
                <a:latin typeface="+mn-lt"/>
              </a:rPr>
              <a:t>PE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119CA1-4C0A-4BC5-8894-014046F52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54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12D6EBA5-0274-4A44-ADA8-53FF4E5DAB4B}"/>
              </a:ext>
            </a:extLst>
          </p:cNvPr>
          <p:cNvSpPr txBox="1">
            <a:spLocks noChangeArrowheads="1"/>
          </p:cNvSpPr>
          <p:nvPr/>
        </p:nvSpPr>
        <p:spPr>
          <a:xfrm>
            <a:off x="596900" y="611188"/>
            <a:ext cx="8712200" cy="4464050"/>
          </a:xfrm>
          <a:prstGeom prst="rect">
            <a:avLst/>
          </a:prstGeom>
        </p:spPr>
        <p:txBody>
          <a:bodyPr rtlCol="0">
            <a:normAutofit lnSpcReduction="10000"/>
          </a:bodyPr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defRPr/>
            </a:pPr>
            <a:endParaRPr lang="en-GB" sz="3000" dirty="0"/>
          </a:p>
          <a:p>
            <a:pPr marL="274320" indent="-274320">
              <a:defRPr/>
            </a:pPr>
            <a:endParaRPr lang="en-GB" sz="3000" dirty="0"/>
          </a:p>
          <a:p>
            <a:pPr marL="274320" indent="-274320">
              <a:defRPr/>
            </a:pPr>
            <a:r>
              <a:rPr lang="en-GB" sz="3000" dirty="0"/>
              <a:t>Library Books – Book Bands and Book for pleasure</a:t>
            </a:r>
          </a:p>
          <a:p>
            <a:pPr marL="274320" indent="-274320">
              <a:defRPr/>
            </a:pPr>
            <a:r>
              <a:rPr lang="en-GB" sz="3000" dirty="0"/>
              <a:t>New reading records must come to school everyday. </a:t>
            </a:r>
          </a:p>
          <a:p>
            <a:pPr marL="274320" indent="-274320">
              <a:defRPr/>
            </a:pPr>
            <a:r>
              <a:rPr lang="en-GB" sz="3000" dirty="0"/>
              <a:t>Reading every day is essential.</a:t>
            </a:r>
          </a:p>
          <a:p>
            <a:pPr marL="274320" indent="-274320">
              <a:defRPr/>
            </a:pPr>
            <a:r>
              <a:rPr lang="en-GB" sz="3000" dirty="0"/>
              <a:t>It is important that children read a range of different types of genre/texts and that these are recorded in their reading record.</a:t>
            </a:r>
            <a:endParaRPr lang="en-GB" sz="32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60DAFB8-978B-4F62-B0B0-FCF70639D3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323850"/>
            <a:ext cx="6400800" cy="8382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GB" sz="6000" dirty="0">
                <a:latin typeface="+mn-lt"/>
              </a:rPr>
              <a:t>Reading</a:t>
            </a:r>
          </a:p>
        </p:txBody>
      </p:sp>
      <p:pic>
        <p:nvPicPr>
          <p:cNvPr id="4" name="Picture 5" descr="379655m">
            <a:extLst>
              <a:ext uri="{FF2B5EF4-FFF2-40B4-BE49-F238E27FC236}">
                <a16:creationId xmlns:a16="http://schemas.microsoft.com/office/drawing/2014/main" id="{411C27BF-D70A-47BE-9159-5307B0D70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" b="7069"/>
          <a:stretch>
            <a:fillRect/>
          </a:stretch>
        </p:blipFill>
        <p:spPr bwMode="auto">
          <a:xfrm rot="745450">
            <a:off x="1174750" y="5281613"/>
            <a:ext cx="706438" cy="91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fl_250x194">
            <a:extLst>
              <a:ext uri="{FF2B5EF4-FFF2-40B4-BE49-F238E27FC236}">
                <a16:creationId xmlns:a16="http://schemas.microsoft.com/office/drawing/2014/main" id="{6238F168-240B-4F93-B964-2F362B9F6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5933">
            <a:off x="1863725" y="5795964"/>
            <a:ext cx="12192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Image result for project x books">
            <a:extLst>
              <a:ext uri="{FF2B5EF4-FFF2-40B4-BE49-F238E27FC236}">
                <a16:creationId xmlns:a16="http://schemas.microsoft.com/office/drawing/2014/main" id="{1C464737-A048-480C-A4EC-9BE42873D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414" y="5219700"/>
            <a:ext cx="4321175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B26CC1-23A2-48C6-AF66-35B5CF43FC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07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FF289629-C849-4664-994E-31C57B8862A2}"/>
              </a:ext>
            </a:extLst>
          </p:cNvPr>
          <p:cNvSpPr txBox="1">
            <a:spLocks noChangeArrowheads="1"/>
          </p:cNvSpPr>
          <p:nvPr/>
        </p:nvSpPr>
        <p:spPr>
          <a:xfrm>
            <a:off x="380999" y="542491"/>
            <a:ext cx="8712200" cy="5336457"/>
          </a:xfrm>
          <a:prstGeom prst="rect">
            <a:avLst/>
          </a:prstGeom>
        </p:spPr>
        <p:txBody>
          <a:bodyPr rtlCol="0">
            <a:normAutofit fontScale="85000" lnSpcReduction="20000"/>
          </a:bodyPr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defRPr/>
            </a:pPr>
            <a:endParaRPr lang="en-GB" sz="3000" dirty="0"/>
          </a:p>
          <a:p>
            <a:pPr marL="274320" indent="-274320">
              <a:defRPr/>
            </a:pPr>
            <a:endParaRPr lang="en-GB" sz="3000" dirty="0"/>
          </a:p>
          <a:p>
            <a:pPr marL="274320" indent="-274320">
              <a:defRPr/>
            </a:pPr>
            <a:r>
              <a:rPr lang="en-GB" sz="3200" dirty="0"/>
              <a:t>It is important children know ALL their times tables by Year 4! In Year 2, we will start this journey by  learning the 2, 5 and 10 table. Once confident, 3 times tables introduced.</a:t>
            </a:r>
          </a:p>
          <a:p>
            <a:pPr marL="274320" indent="-274320">
              <a:defRPr/>
            </a:pPr>
            <a:r>
              <a:rPr lang="en-GB" sz="3200" dirty="0"/>
              <a:t>Number bonds to 10 and 20.</a:t>
            </a:r>
          </a:p>
          <a:p>
            <a:pPr marL="274320" indent="-274320">
              <a:defRPr/>
            </a:pPr>
            <a:r>
              <a:rPr lang="en-GB" sz="3200" dirty="0"/>
              <a:t>Be able to tell the time at home to the nearest quarter of an hour.</a:t>
            </a:r>
          </a:p>
          <a:p>
            <a:pPr marL="274320" indent="-274320">
              <a:defRPr/>
            </a:pPr>
            <a:r>
              <a:rPr lang="en-GB" sz="3200" dirty="0"/>
              <a:t>Money – play shops</a:t>
            </a:r>
          </a:p>
          <a:p>
            <a:pPr>
              <a:defRPr/>
            </a:pPr>
            <a:r>
              <a:rPr lang="en-GB" sz="3200" dirty="0"/>
              <a:t>There are lots of good maths apps and logins will be available to children.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altLang="en-US" sz="3200" dirty="0">
                <a:hlinkClick r:id="rId3"/>
              </a:rPr>
              <a:t>https://kids.classroomsecrets.co.uk/</a:t>
            </a:r>
            <a:endParaRPr lang="en-GB" altLang="en-US" sz="32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altLang="en-US" sz="3200" dirty="0" err="1"/>
              <a:t>Numbots</a:t>
            </a:r>
            <a:endParaRPr lang="en-GB" altLang="en-US" sz="32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3200" dirty="0">
                <a:hlinkClick r:id="rId4"/>
              </a:rPr>
              <a:t>www.ttrockstars.com/login</a:t>
            </a:r>
            <a:endParaRPr lang="en-GB" altLang="en-US" sz="3200" dirty="0"/>
          </a:p>
          <a:p>
            <a:pPr marL="274320" indent="-274320">
              <a:defRPr/>
            </a:pPr>
            <a:endParaRPr lang="en-GB" altLang="en-US" sz="3200" dirty="0"/>
          </a:p>
          <a:p>
            <a:pPr marL="274320" indent="-274320">
              <a:defRPr/>
            </a:pPr>
            <a:endParaRPr lang="en-GB" sz="3200" dirty="0"/>
          </a:p>
          <a:p>
            <a:pPr marL="274320" indent="-274320">
              <a:defRPr/>
            </a:pPr>
            <a:endParaRPr lang="en-GB" sz="3200" dirty="0"/>
          </a:p>
          <a:p>
            <a:pPr marL="274320" indent="-274320">
              <a:defRPr/>
            </a:pPr>
            <a:endParaRPr lang="en-GB" sz="32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DB2EE2-CBE9-4C5E-AFA6-0A7FCD5C6A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333375"/>
            <a:ext cx="6400800" cy="8382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GB" sz="6000" dirty="0">
                <a:latin typeface="+mn-lt"/>
              </a:rPr>
              <a:t>Maths</a:t>
            </a:r>
          </a:p>
        </p:txBody>
      </p:sp>
      <p:pic>
        <p:nvPicPr>
          <p:cNvPr id="4" name="Picture 2" descr="Image result for maths">
            <a:extLst>
              <a:ext uri="{FF2B5EF4-FFF2-40B4-BE49-F238E27FC236}">
                <a16:creationId xmlns:a16="http://schemas.microsoft.com/office/drawing/2014/main" id="{5E5F71EA-0AEE-4709-991B-7F2FF9C71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1" y="5249864"/>
            <a:ext cx="3268663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2C7386-BD9E-478A-A889-82A1D9FC11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82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2578BF70-F60E-4A28-8ECB-217CC62D8962}"/>
              </a:ext>
            </a:extLst>
          </p:cNvPr>
          <p:cNvSpPr txBox="1">
            <a:spLocks noChangeArrowheads="1"/>
          </p:cNvSpPr>
          <p:nvPr/>
        </p:nvSpPr>
        <p:spPr>
          <a:xfrm>
            <a:off x="836613" y="103498"/>
            <a:ext cx="8712200" cy="6138041"/>
          </a:xfrm>
          <a:prstGeom prst="rect">
            <a:avLst/>
          </a:prstGeom>
        </p:spPr>
        <p:txBody>
          <a:bodyPr/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altLang="en-US" sz="3000" dirty="0"/>
          </a:p>
          <a:p>
            <a:endParaRPr lang="en-GB" altLang="en-US" sz="3000" dirty="0"/>
          </a:p>
          <a:p>
            <a:r>
              <a:rPr lang="en-GB" altLang="en-US" sz="3000" dirty="0"/>
              <a:t>Weekly spellings- (10 words in total)</a:t>
            </a:r>
          </a:p>
          <a:p>
            <a:pPr lvl="2"/>
            <a:r>
              <a:rPr lang="en-GB" altLang="en-US" sz="2350" dirty="0"/>
              <a:t>3 Common exception</a:t>
            </a:r>
          </a:p>
          <a:p>
            <a:pPr lvl="2"/>
            <a:r>
              <a:rPr lang="en-GB" altLang="en-US" sz="2350" dirty="0"/>
              <a:t>5 follow previously learnt pattern</a:t>
            </a:r>
          </a:p>
          <a:p>
            <a:pPr lvl="2"/>
            <a:r>
              <a:rPr lang="en-GB" altLang="en-US" sz="2350" dirty="0"/>
              <a:t>2 mystery words</a:t>
            </a:r>
          </a:p>
          <a:p>
            <a:pPr marL="742950" lvl="2" indent="0">
              <a:buNone/>
            </a:pPr>
            <a:endParaRPr lang="en-GB" altLang="en-US" sz="2350" dirty="0"/>
          </a:p>
          <a:p>
            <a:r>
              <a:rPr lang="en-GB" altLang="en-US" sz="3000" dirty="0"/>
              <a:t>It is important they learn these in exciting ways.</a:t>
            </a:r>
          </a:p>
          <a:p>
            <a:r>
              <a:rPr lang="en-GB" altLang="en-US" sz="3000" dirty="0"/>
              <a:t>Not just for the test</a:t>
            </a:r>
          </a:p>
          <a:p>
            <a:r>
              <a:rPr lang="en-GB" altLang="en-US" sz="3000" dirty="0"/>
              <a:t>In class, the aim is that the children then apply these spellings consistently.</a:t>
            </a:r>
          </a:p>
          <a:p>
            <a:endParaRPr lang="en-GB" altLang="en-US" sz="32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92C9D75-B86B-4CAA-8486-9A7BDEE446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333375"/>
            <a:ext cx="6400800" cy="8382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sz="6000" dirty="0">
                <a:latin typeface="+mn-lt"/>
              </a:rPr>
              <a:t>Spellings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7DB3FA-F5F2-4E17-BE8D-C35C5A3D75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50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F1F4EC61-12E0-49DD-9091-8D026D6F5ECE}"/>
              </a:ext>
            </a:extLst>
          </p:cNvPr>
          <p:cNvSpPr txBox="1">
            <a:spLocks noChangeArrowheads="1"/>
          </p:cNvSpPr>
          <p:nvPr/>
        </p:nvSpPr>
        <p:spPr>
          <a:xfrm>
            <a:off x="560388" y="549275"/>
            <a:ext cx="8712200" cy="5265738"/>
          </a:xfrm>
          <a:prstGeom prst="rect">
            <a:avLst/>
          </a:prstGeom>
        </p:spPr>
        <p:txBody>
          <a:bodyPr>
            <a:normAutofit/>
          </a:bodyPr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altLang="en-US" sz="3000" dirty="0"/>
          </a:p>
          <a:p>
            <a:endParaRPr lang="en-GB" altLang="en-US" sz="3200" dirty="0"/>
          </a:p>
          <a:p>
            <a:r>
              <a:rPr lang="en-GB" altLang="en-US" sz="3200" dirty="0"/>
              <a:t>Published on website and on Dojo</a:t>
            </a:r>
          </a:p>
          <a:p>
            <a:r>
              <a:rPr lang="en-GB" altLang="en-US" sz="3200" dirty="0"/>
              <a:t>Spelling and maths (how to videos) will be posted on dojo and a termly project is set by different subject leads (optional)</a:t>
            </a:r>
          </a:p>
          <a:p>
            <a:r>
              <a:rPr lang="en-GB" altLang="en-US" sz="3200" dirty="0"/>
              <a:t>Due in the last week of term</a:t>
            </a:r>
          </a:p>
          <a:p>
            <a:r>
              <a:rPr lang="en-GB" altLang="en-US" sz="3200" dirty="0"/>
              <a:t>Shared with the class and the teacher</a:t>
            </a:r>
          </a:p>
          <a:p>
            <a:endParaRPr lang="en-GB" altLang="en-US" sz="3000" dirty="0"/>
          </a:p>
          <a:p>
            <a:endParaRPr lang="en-GB" altLang="en-US" sz="30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65604F-1447-4092-832B-6B470E4E28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333375"/>
            <a:ext cx="6400800" cy="8382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sz="6000" dirty="0">
                <a:latin typeface="+mn-lt"/>
              </a:rPr>
              <a:t>Homework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B2BE20-6F30-4D96-8A39-BA9BDAD187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0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F0BB9-2F9C-4643-8012-EC50DC348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latin typeface="+mn-lt"/>
              </a:rPr>
              <a:t>Assessment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32BC51D-38E0-42A2-8656-04E66A711BB8}"/>
              </a:ext>
            </a:extLst>
          </p:cNvPr>
          <p:cNvSpPr txBox="1">
            <a:spLocks noChangeArrowheads="1"/>
          </p:cNvSpPr>
          <p:nvPr/>
        </p:nvSpPr>
        <p:spPr>
          <a:xfrm>
            <a:off x="681037" y="1190171"/>
            <a:ext cx="8712200" cy="5190559"/>
          </a:xfrm>
          <a:prstGeom prst="rect">
            <a:avLst/>
          </a:prstGeom>
        </p:spPr>
        <p:txBody>
          <a:bodyPr>
            <a:normAutofit/>
          </a:bodyPr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altLang="en-US" sz="3200" dirty="0"/>
          </a:p>
          <a:p>
            <a:r>
              <a:rPr lang="en-GB" altLang="en-US" sz="3200" dirty="0"/>
              <a:t>T2 , T4, T6</a:t>
            </a:r>
          </a:p>
          <a:p>
            <a:pPr marL="0" indent="0">
              <a:buNone/>
            </a:pPr>
            <a:endParaRPr lang="en-GB" altLang="en-US" sz="3200" dirty="0"/>
          </a:p>
          <a:p>
            <a:r>
              <a:rPr lang="en-GB" altLang="en-US" sz="3200" dirty="0"/>
              <a:t>SATS are no longer statutory for Year 2</a:t>
            </a:r>
          </a:p>
          <a:p>
            <a:endParaRPr lang="en-GB" altLang="en-US" sz="3200" dirty="0"/>
          </a:p>
          <a:p>
            <a:r>
              <a:rPr lang="en-GB" altLang="en-US" sz="3200" dirty="0"/>
              <a:t>Children will still receive an end of year level of WTS, EXS or GDS in Reading, Writing, Maths and SPAG (spelling, punctuation and grammar). </a:t>
            </a:r>
          </a:p>
          <a:p>
            <a:endParaRPr lang="en-GB" altLang="en-US" sz="3000" dirty="0"/>
          </a:p>
          <a:p>
            <a:endParaRPr lang="en-GB" altLang="en-US" sz="3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89F23E-D97F-4D4B-BCA7-50991D5507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  <p:sp>
        <p:nvSpPr>
          <p:cNvPr id="5" name="SMARTInkShape-1">
            <a:extLst>
              <a:ext uri="{FF2B5EF4-FFF2-40B4-BE49-F238E27FC236}">
                <a16:creationId xmlns:a16="http://schemas.microsoft.com/office/drawing/2014/main" id="{3F3A4836-E367-4763-9028-09F98C8A401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19206" y="6270172"/>
            <a:ext cx="19595" cy="52252"/>
          </a:xfrm>
          <a:custGeom>
            <a:avLst/>
            <a:gdLst/>
            <a:ahLst/>
            <a:cxnLst/>
            <a:rect l="0" t="0" r="0" b="0"/>
            <a:pathLst>
              <a:path w="19595" h="52252">
                <a:moveTo>
                  <a:pt x="13063" y="0"/>
                </a:moveTo>
                <a:lnTo>
                  <a:pt x="13063" y="0"/>
                </a:lnTo>
                <a:lnTo>
                  <a:pt x="7439" y="20337"/>
                </a:lnTo>
                <a:lnTo>
                  <a:pt x="6554" y="47591"/>
                </a:lnTo>
                <a:lnTo>
                  <a:pt x="5822" y="49144"/>
                </a:lnTo>
                <a:lnTo>
                  <a:pt x="4607" y="50180"/>
                </a:lnTo>
                <a:lnTo>
                  <a:pt x="3" y="52250"/>
                </a:lnTo>
                <a:lnTo>
                  <a:pt x="0" y="52251"/>
                </a:lnTo>
                <a:lnTo>
                  <a:pt x="19594" y="4572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45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C93E6FE-A97A-4C2E-B910-E7D25968C1AA}"/>
              </a:ext>
            </a:extLst>
          </p:cNvPr>
          <p:cNvSpPr txBox="1">
            <a:spLocks/>
          </p:cNvSpPr>
          <p:nvPr/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/>
              <a:t>Any questions?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3200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/>
              <a:t>We will be available briefly on the door every morning or send us an email!</a:t>
            </a:r>
          </a:p>
          <a:p>
            <a:pPr algn="ctr"/>
            <a:endParaRPr lang="en-GB" sz="3200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/>
              <a:t>Thank you!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0E7D7F-11DD-4D00-BCBE-32785B34BF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9631" y="103498"/>
            <a:ext cx="1602323" cy="75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09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Office Theme">
  <a:themeElements>
    <a:clrScheme name="Custom 1">
      <a:dk1>
        <a:srgbClr val="292668"/>
      </a:dk1>
      <a:lt1>
        <a:sysClr val="window" lastClr="FFFFFF"/>
      </a:lt1>
      <a:dk2>
        <a:srgbClr val="292668"/>
      </a:dk2>
      <a:lt2>
        <a:srgbClr val="BFBFBF"/>
      </a:lt2>
      <a:accent1>
        <a:srgbClr val="FFA000"/>
      </a:accent1>
      <a:accent2>
        <a:srgbClr val="292668"/>
      </a:accent2>
      <a:accent3>
        <a:srgbClr val="504BBD"/>
      </a:accent3>
      <a:accent4>
        <a:srgbClr val="7F8FA9"/>
      </a:accent4>
      <a:accent5>
        <a:srgbClr val="5AA2AE"/>
      </a:accent5>
      <a:accent6>
        <a:srgbClr val="9D90A0"/>
      </a:accent6>
      <a:hlink>
        <a:srgbClr val="FFA000"/>
      </a:hlink>
      <a:folHlink>
        <a:srgbClr val="7F7F7F"/>
      </a:folHlink>
    </a:clrScheme>
    <a:fontScheme name="Park Academies Trust">
      <a:majorFont>
        <a:latin typeface="Playfair Display"/>
        <a:ea typeface=""/>
        <a:cs typeface=""/>
      </a:majorFont>
      <a:minorFont>
        <a:latin typeface="Noto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1504</TotalTime>
  <Words>697</Words>
  <Application>Microsoft Office PowerPoint</Application>
  <PresentationFormat>A4 Paper (210x297 mm)</PresentationFormat>
  <Paragraphs>124</Paragraphs>
  <Slides>16</Slides>
  <Notes>15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Noto Sans</vt:lpstr>
      <vt:lpstr>Playfair Display</vt:lpstr>
      <vt:lpstr>Office Theme</vt:lpstr>
      <vt:lpstr>1_Office Theme</vt:lpstr>
      <vt:lpstr>PowerPoint Presentation</vt:lpstr>
      <vt:lpstr>Contact us</vt:lpstr>
      <vt:lpstr>PowerPoint Presentation</vt:lpstr>
      <vt:lpstr>www.redoaks.org</vt:lpstr>
      <vt:lpstr>Children</vt:lpstr>
      <vt:lpstr>PowerPoint Presentation</vt:lpstr>
      <vt:lpstr>Mornings</vt:lpstr>
      <vt:lpstr>Attendance</vt:lpstr>
      <vt:lpstr>Uniform</vt:lpstr>
      <vt:lpstr>PE</vt:lpstr>
      <vt:lpstr>Reading</vt:lpstr>
      <vt:lpstr>Maths</vt:lpstr>
      <vt:lpstr>Spellings</vt:lpstr>
      <vt:lpstr>Homework</vt:lpstr>
      <vt:lpstr>Assessment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Vicky Burley</dc:creator>
  <cp:lastModifiedBy>Mia Hawkins (ROS Staff)</cp:lastModifiedBy>
  <cp:revision>94</cp:revision>
  <cp:lastPrinted>2021-03-31T09:20:18Z</cp:lastPrinted>
  <dcterms:created xsi:type="dcterms:W3CDTF">2015-11-05T20:31:12Z</dcterms:created>
  <dcterms:modified xsi:type="dcterms:W3CDTF">2025-09-08T11:43:24Z</dcterms:modified>
</cp:coreProperties>
</file>